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02" r:id="rId3"/>
    <p:sldId id="417" r:id="rId4"/>
    <p:sldId id="259" r:id="rId5"/>
    <p:sldId id="264" r:id="rId6"/>
    <p:sldId id="265" r:id="rId7"/>
    <p:sldId id="418" r:id="rId8"/>
    <p:sldId id="260" r:id="rId9"/>
    <p:sldId id="263" r:id="rId10"/>
    <p:sldId id="419" r:id="rId11"/>
    <p:sldId id="270" r:id="rId12"/>
    <p:sldId id="266" r:id="rId13"/>
    <p:sldId id="436" r:id="rId14"/>
    <p:sldId id="267" r:id="rId15"/>
    <p:sldId id="271" r:id="rId16"/>
    <p:sldId id="272" r:id="rId17"/>
    <p:sldId id="420" r:id="rId18"/>
    <p:sldId id="437" r:id="rId19"/>
    <p:sldId id="409" r:id="rId20"/>
    <p:sldId id="274" r:id="rId21"/>
    <p:sldId id="408" r:id="rId22"/>
    <p:sldId id="407" r:id="rId23"/>
    <p:sldId id="410" r:id="rId24"/>
    <p:sldId id="406" r:id="rId25"/>
    <p:sldId id="421" r:id="rId26"/>
    <p:sldId id="411" r:id="rId27"/>
    <p:sldId id="412" r:id="rId28"/>
    <p:sldId id="413" r:id="rId29"/>
    <p:sldId id="438" r:id="rId30"/>
    <p:sldId id="414" r:id="rId31"/>
    <p:sldId id="415" r:id="rId32"/>
    <p:sldId id="261" r:id="rId33"/>
    <p:sldId id="262" r:id="rId34"/>
    <p:sldId id="439" r:id="rId35"/>
    <p:sldId id="416" r:id="rId36"/>
    <p:sldId id="422" r:id="rId37"/>
    <p:sldId id="430" r:id="rId38"/>
    <p:sldId id="431" r:id="rId39"/>
    <p:sldId id="440" r:id="rId40"/>
    <p:sldId id="424" r:id="rId41"/>
    <p:sldId id="428" r:id="rId42"/>
    <p:sldId id="425" r:id="rId43"/>
    <p:sldId id="269" r:id="rId44"/>
    <p:sldId id="426" r:id="rId45"/>
    <p:sldId id="427" r:id="rId46"/>
    <p:sldId id="429" r:id="rId47"/>
    <p:sldId id="441" r:id="rId48"/>
  </p:sldIdLst>
  <p:sldSz cx="12192000" cy="6858000"/>
  <p:notesSz cx="6858000" cy="9144000"/>
  <p:defaultTextStyle>
    <a:defPPr>
      <a:defRPr lang="en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0ADBD-380A-104F-8719-F9FD39A528D6}" v="10" dt="2023-02-08T20:44:33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87"/>
    <p:restoredTop sz="96327"/>
  </p:normalViewPr>
  <p:slideViewPr>
    <p:cSldViewPr snapToGrid="0">
      <p:cViewPr varScale="1">
        <p:scale>
          <a:sx n="141" d="100"/>
          <a:sy n="141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Alexis Janda" userId="1f227e26-6259-47d3-b693-dce21943f79e" providerId="ADAL" clId="{21A0ADBD-380A-104F-8719-F9FD39A528D6}"/>
    <pc:docChg chg="addSld modSld">
      <pc:chgData name="Laura Alexis Janda" userId="1f227e26-6259-47d3-b693-dce21943f79e" providerId="ADAL" clId="{21A0ADBD-380A-104F-8719-F9FD39A528D6}" dt="2023-02-08T20:44:51.481" v="14"/>
      <pc:docMkLst>
        <pc:docMk/>
      </pc:docMkLst>
      <pc:sldChg chg="addSp modSp add mod">
        <pc:chgData name="Laura Alexis Janda" userId="1f227e26-6259-47d3-b693-dce21943f79e" providerId="ADAL" clId="{21A0ADBD-380A-104F-8719-F9FD39A528D6}" dt="2023-02-08T20:32:04.084" v="7"/>
        <pc:sldMkLst>
          <pc:docMk/>
          <pc:sldMk cId="3952963007" sldId="436"/>
        </pc:sldMkLst>
        <pc:spChg chg="add mod">
          <ac:chgData name="Laura Alexis Janda" userId="1f227e26-6259-47d3-b693-dce21943f79e" providerId="ADAL" clId="{21A0ADBD-380A-104F-8719-F9FD39A528D6}" dt="2023-02-08T20:32:04.084" v="7"/>
          <ac:spMkLst>
            <pc:docMk/>
            <pc:sldMk cId="3952963007" sldId="436"/>
            <ac:spMk id="3" creationId="{506A9333-1916-1F7D-E941-ACF7372F4CEF}"/>
          </ac:spMkLst>
        </pc:spChg>
      </pc:sldChg>
      <pc:sldChg chg="addSp modSp add mod">
        <pc:chgData name="Laura Alexis Janda" userId="1f227e26-6259-47d3-b693-dce21943f79e" providerId="ADAL" clId="{21A0ADBD-380A-104F-8719-F9FD39A528D6}" dt="2023-02-08T20:35:06.286" v="12" actId="20577"/>
        <pc:sldMkLst>
          <pc:docMk/>
          <pc:sldMk cId="869687751" sldId="437"/>
        </pc:sldMkLst>
        <pc:spChg chg="add mod">
          <ac:chgData name="Laura Alexis Janda" userId="1f227e26-6259-47d3-b693-dce21943f79e" providerId="ADAL" clId="{21A0ADBD-380A-104F-8719-F9FD39A528D6}" dt="2023-02-08T20:35:06.286" v="12" actId="20577"/>
          <ac:spMkLst>
            <pc:docMk/>
            <pc:sldMk cId="869687751" sldId="437"/>
            <ac:spMk id="3" creationId="{E8B3312C-9C91-384E-D748-884CD1DB5C7E}"/>
          </ac:spMkLst>
        </pc:spChg>
      </pc:sldChg>
      <pc:sldChg chg="addSp modSp add">
        <pc:chgData name="Laura Alexis Janda" userId="1f227e26-6259-47d3-b693-dce21943f79e" providerId="ADAL" clId="{21A0ADBD-380A-104F-8719-F9FD39A528D6}" dt="2023-02-08T20:34:38.133" v="10"/>
        <pc:sldMkLst>
          <pc:docMk/>
          <pc:sldMk cId="2136616698" sldId="438"/>
        </pc:sldMkLst>
        <pc:spChg chg="add mod">
          <ac:chgData name="Laura Alexis Janda" userId="1f227e26-6259-47d3-b693-dce21943f79e" providerId="ADAL" clId="{21A0ADBD-380A-104F-8719-F9FD39A528D6}" dt="2023-02-08T20:34:38.133" v="10"/>
          <ac:spMkLst>
            <pc:docMk/>
            <pc:sldMk cId="2136616698" sldId="438"/>
            <ac:spMk id="3" creationId="{FF710195-25F5-AB38-AF86-94B1C9869E74}"/>
          </ac:spMkLst>
        </pc:spChg>
      </pc:sldChg>
      <pc:sldChg chg="add">
        <pc:chgData name="Laura Alexis Janda" userId="1f227e26-6259-47d3-b693-dce21943f79e" providerId="ADAL" clId="{21A0ADBD-380A-104F-8719-F9FD39A528D6}" dt="2023-02-08T17:32:52.792" v="3"/>
        <pc:sldMkLst>
          <pc:docMk/>
          <pc:sldMk cId="3807547644" sldId="439"/>
        </pc:sldMkLst>
      </pc:sldChg>
      <pc:sldChg chg="addSp modSp add mod">
        <pc:chgData name="Laura Alexis Janda" userId="1f227e26-6259-47d3-b693-dce21943f79e" providerId="ADAL" clId="{21A0ADBD-380A-104F-8719-F9FD39A528D6}" dt="2023-02-08T20:44:51.481" v="14"/>
        <pc:sldMkLst>
          <pc:docMk/>
          <pc:sldMk cId="1320464271" sldId="440"/>
        </pc:sldMkLst>
        <pc:spChg chg="add mod">
          <ac:chgData name="Laura Alexis Janda" userId="1f227e26-6259-47d3-b693-dce21943f79e" providerId="ADAL" clId="{21A0ADBD-380A-104F-8719-F9FD39A528D6}" dt="2023-02-08T20:44:51.481" v="14"/>
          <ac:spMkLst>
            <pc:docMk/>
            <pc:sldMk cId="1320464271" sldId="440"/>
            <ac:spMk id="3" creationId="{D1A51B2F-8548-9F34-8771-EB286F83CD2F}"/>
          </ac:spMkLst>
        </pc:spChg>
      </pc:sldChg>
      <pc:sldChg chg="add">
        <pc:chgData name="Laura Alexis Janda" userId="1f227e26-6259-47d3-b693-dce21943f79e" providerId="ADAL" clId="{21A0ADBD-380A-104F-8719-F9FD39A528D6}" dt="2023-02-08T17:33:46.995" v="5"/>
        <pc:sldMkLst>
          <pc:docMk/>
          <pc:sldMk cId="2408774949" sldId="441"/>
        </pc:sldMkLst>
      </pc:sldChg>
    </pc:docChg>
  </pc:docChgLst>
  <pc:docChgLst>
    <pc:chgData name="Laura Alexis Janda" userId="1f227e26-6259-47d3-b693-dce21943f79e" providerId="ADAL" clId="{C79A071C-4B29-BC4D-9BED-99508D236458}"/>
    <pc:docChg chg="custSel addSld delSld modSld sldOrd">
      <pc:chgData name="Laura Alexis Janda" userId="1f227e26-6259-47d3-b693-dce21943f79e" providerId="ADAL" clId="{C79A071C-4B29-BC4D-9BED-99508D236458}" dt="2022-12-06T21:18:32.319" v="789" actId="26606"/>
      <pc:docMkLst>
        <pc:docMk/>
      </pc:docMkLst>
      <pc:sldChg chg="modSp mod">
        <pc:chgData name="Laura Alexis Janda" userId="1f227e26-6259-47d3-b693-dce21943f79e" providerId="ADAL" clId="{C79A071C-4B29-BC4D-9BED-99508D236458}" dt="2022-12-06T19:45:58.237" v="70" actId="20577"/>
        <pc:sldMkLst>
          <pc:docMk/>
          <pc:sldMk cId="1745820167" sldId="257"/>
        </pc:sldMkLst>
        <pc:spChg chg="mod">
          <ac:chgData name="Laura Alexis Janda" userId="1f227e26-6259-47d3-b693-dce21943f79e" providerId="ADAL" clId="{C79A071C-4B29-BC4D-9BED-99508D236458}" dt="2022-12-06T19:45:58.237" v="70" actId="20577"/>
          <ac:spMkLst>
            <pc:docMk/>
            <pc:sldMk cId="1745820167" sldId="257"/>
            <ac:spMk id="4" creationId="{00000000-0000-0000-0000-000000000000}"/>
          </ac:spMkLst>
        </pc:spChg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890907544" sldId="259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652609389" sldId="260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1273094142" sldId="261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2413163433" sldId="262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282989193" sldId="263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920631687" sldId="264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3754990244" sldId="265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4287965215" sldId="266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4077291872" sldId="267"/>
        </pc:sldMkLst>
      </pc:sldChg>
      <pc:sldChg chg="add">
        <pc:chgData name="Laura Alexis Janda" userId="1f227e26-6259-47d3-b693-dce21943f79e" providerId="ADAL" clId="{C79A071C-4B29-BC4D-9BED-99508D236458}" dt="2022-12-06T19:43:48.469" v="59"/>
        <pc:sldMkLst>
          <pc:docMk/>
          <pc:sldMk cId="1520446905" sldId="269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2418044527" sldId="270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3111334624" sldId="271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4262707274" sldId="272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3305713600" sldId="274"/>
        </pc:sldMkLst>
      </pc:sldChg>
      <pc:sldChg chg="addSp delSp modSp add mod setBg delDesignElem">
        <pc:chgData name="Laura Alexis Janda" userId="1f227e26-6259-47d3-b693-dce21943f79e" providerId="ADAL" clId="{C79A071C-4B29-BC4D-9BED-99508D236458}" dt="2022-12-06T19:35:25.521" v="19" actId="26606"/>
        <pc:sldMkLst>
          <pc:docMk/>
          <pc:sldMk cId="1451156961" sldId="302"/>
        </pc:sldMkLst>
        <pc:spChg chg="mod">
          <ac:chgData name="Laura Alexis Janda" userId="1f227e26-6259-47d3-b693-dce21943f79e" providerId="ADAL" clId="{C79A071C-4B29-BC4D-9BED-99508D236458}" dt="2022-12-06T19:35:25.521" v="19" actId="26606"/>
          <ac:spMkLst>
            <pc:docMk/>
            <pc:sldMk cId="1451156961" sldId="302"/>
            <ac:spMk id="7" creationId="{F8114C55-D30E-B64E-AAE6-589DC0CA1EC4}"/>
          </ac:spMkLst>
        </pc:spChg>
        <pc:spChg chg="mod">
          <ac:chgData name="Laura Alexis Janda" userId="1f227e26-6259-47d3-b693-dce21943f79e" providerId="ADAL" clId="{C79A071C-4B29-BC4D-9BED-99508D236458}" dt="2022-12-06T19:35:25.521" v="19" actId="26606"/>
          <ac:spMkLst>
            <pc:docMk/>
            <pc:sldMk cId="1451156961" sldId="302"/>
            <ac:spMk id="8" creationId="{679454A1-64B5-A740-9871-64E18A739F82}"/>
          </ac:spMkLst>
        </pc:spChg>
        <pc:spChg chg="del">
          <ac:chgData name="Laura Alexis Janda" userId="1f227e26-6259-47d3-b693-dce21943f79e" providerId="ADAL" clId="{C79A071C-4B29-BC4D-9BED-99508D236458}" dt="2022-12-06T19:34:15.616" v="1"/>
          <ac:spMkLst>
            <pc:docMk/>
            <pc:sldMk cId="1451156961" sldId="302"/>
            <ac:spMk id="10" creationId="{4038CB10-1F5C-4D54-9DF7-12586DE5B007}"/>
          </ac:spMkLst>
        </pc:spChg>
        <pc:spChg chg="del">
          <ac:chgData name="Laura Alexis Janda" userId="1f227e26-6259-47d3-b693-dce21943f79e" providerId="ADAL" clId="{C79A071C-4B29-BC4D-9BED-99508D236458}" dt="2022-12-06T19:34:15.616" v="1"/>
          <ac:spMkLst>
            <pc:docMk/>
            <pc:sldMk cId="1451156961" sldId="302"/>
            <ac:spMk id="11" creationId="{73ED6512-6858-4552-B699-9A97FE9A4EA2}"/>
          </ac:spMkLst>
        </pc:spChg>
        <pc:spChg chg="add">
          <ac:chgData name="Laura Alexis Janda" userId="1f227e26-6259-47d3-b693-dce21943f79e" providerId="ADAL" clId="{C79A071C-4B29-BC4D-9BED-99508D236458}" dt="2022-12-06T19:35:25.521" v="19" actId="26606"/>
          <ac:spMkLst>
            <pc:docMk/>
            <pc:sldMk cId="1451156961" sldId="302"/>
            <ac:spMk id="13" creationId="{4038CB10-1F5C-4D54-9DF7-12586DE5B007}"/>
          </ac:spMkLst>
        </pc:spChg>
        <pc:spChg chg="add">
          <ac:chgData name="Laura Alexis Janda" userId="1f227e26-6259-47d3-b693-dce21943f79e" providerId="ADAL" clId="{C79A071C-4B29-BC4D-9BED-99508D236458}" dt="2022-12-06T19:35:25.521" v="19" actId="26606"/>
          <ac:spMkLst>
            <pc:docMk/>
            <pc:sldMk cId="1451156961" sldId="302"/>
            <ac:spMk id="15" creationId="{73ED6512-6858-4552-B699-9A97FE9A4EA2}"/>
          </ac:spMkLst>
        </pc:spChg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3436421248" sldId="406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3766545890" sldId="407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4038292969" sldId="408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3594155944" sldId="409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1441797934" sldId="410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1651442712" sldId="411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2564631281" sldId="412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3782955617" sldId="413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3624408366" sldId="414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400595939" sldId="415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1859603399" sldId="416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3352527852" sldId="417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378140197" sldId="418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2907800808" sldId="419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2649484470" sldId="420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2755324523" sldId="421"/>
        </pc:sldMkLst>
      </pc:sldChg>
      <pc:sldChg chg="add">
        <pc:chgData name="Laura Alexis Janda" userId="1f227e26-6259-47d3-b693-dce21943f79e" providerId="ADAL" clId="{C79A071C-4B29-BC4D-9BED-99508D236458}" dt="2022-12-06T19:34:15.616" v="1"/>
        <pc:sldMkLst>
          <pc:docMk/>
          <pc:sldMk cId="2023832157" sldId="422"/>
        </pc:sldMkLst>
      </pc:sldChg>
      <pc:sldChg chg="add del ord">
        <pc:chgData name="Laura Alexis Janda" userId="1f227e26-6259-47d3-b693-dce21943f79e" providerId="ADAL" clId="{C79A071C-4B29-BC4D-9BED-99508D236458}" dt="2022-12-06T19:40:21.917" v="30" actId="2696"/>
        <pc:sldMkLst>
          <pc:docMk/>
          <pc:sldMk cId="3061041051" sldId="423"/>
        </pc:sldMkLst>
      </pc:sldChg>
      <pc:sldChg chg="modSp add mod ord">
        <pc:chgData name="Laura Alexis Janda" userId="1f227e26-6259-47d3-b693-dce21943f79e" providerId="ADAL" clId="{C79A071C-4B29-BC4D-9BED-99508D236458}" dt="2022-12-06T19:45:43.358" v="62" actId="20577"/>
        <pc:sldMkLst>
          <pc:docMk/>
          <pc:sldMk cId="794034692" sldId="424"/>
        </pc:sldMkLst>
        <pc:spChg chg="mod">
          <ac:chgData name="Laura Alexis Janda" userId="1f227e26-6259-47d3-b693-dce21943f79e" providerId="ADAL" clId="{C79A071C-4B29-BC4D-9BED-99508D236458}" dt="2022-12-06T19:40:40.789" v="55" actId="20577"/>
          <ac:spMkLst>
            <pc:docMk/>
            <pc:sldMk cId="794034692" sldId="424"/>
            <ac:spMk id="7" creationId="{F8114C55-D30E-B64E-AAE6-589DC0CA1EC4}"/>
          </ac:spMkLst>
        </pc:spChg>
        <pc:spChg chg="mod">
          <ac:chgData name="Laura Alexis Janda" userId="1f227e26-6259-47d3-b693-dce21943f79e" providerId="ADAL" clId="{C79A071C-4B29-BC4D-9BED-99508D236458}" dt="2022-12-06T19:45:43.358" v="62" actId="20577"/>
          <ac:spMkLst>
            <pc:docMk/>
            <pc:sldMk cId="794034692" sldId="424"/>
            <ac:spMk id="8" creationId="{679454A1-64B5-A740-9871-64E18A739F82}"/>
          </ac:spMkLst>
        </pc:spChg>
      </pc:sldChg>
      <pc:sldChg chg="addSp delSp add del setBg delDesignElem">
        <pc:chgData name="Laura Alexis Janda" userId="1f227e26-6259-47d3-b693-dce21943f79e" providerId="ADAL" clId="{C79A071C-4B29-BC4D-9BED-99508D236458}" dt="2022-12-06T19:39:50.509" v="26"/>
        <pc:sldMkLst>
          <pc:docMk/>
          <pc:sldMk cId="1402742719" sldId="424"/>
        </pc:sldMkLst>
        <pc:spChg chg="add del">
          <ac:chgData name="Laura Alexis Janda" userId="1f227e26-6259-47d3-b693-dce21943f79e" providerId="ADAL" clId="{C79A071C-4B29-BC4D-9BED-99508D236458}" dt="2022-12-06T19:39:50.509" v="26"/>
          <ac:spMkLst>
            <pc:docMk/>
            <pc:sldMk cId="1402742719" sldId="424"/>
            <ac:spMk id="10" creationId="{4038CB10-1F5C-4D54-9DF7-12586DE5B007}"/>
          </ac:spMkLst>
        </pc:spChg>
        <pc:spChg chg="add del">
          <ac:chgData name="Laura Alexis Janda" userId="1f227e26-6259-47d3-b693-dce21943f79e" providerId="ADAL" clId="{C79A071C-4B29-BC4D-9BED-99508D236458}" dt="2022-12-06T19:39:50.509" v="26"/>
          <ac:spMkLst>
            <pc:docMk/>
            <pc:sldMk cId="1402742719" sldId="424"/>
            <ac:spMk id="11" creationId="{73ED6512-6858-4552-B699-9A97FE9A4EA2}"/>
          </ac:spMkLst>
        </pc:spChg>
      </pc:sldChg>
      <pc:sldChg chg="modSp add mod">
        <pc:chgData name="Laura Alexis Janda" userId="1f227e26-6259-47d3-b693-dce21943f79e" providerId="ADAL" clId="{C79A071C-4B29-BC4D-9BED-99508D236458}" dt="2022-12-06T19:44:29.142" v="60" actId="113"/>
        <pc:sldMkLst>
          <pc:docMk/>
          <pc:sldMk cId="2730602428" sldId="425"/>
        </pc:sldMkLst>
        <pc:spChg chg="mod">
          <ac:chgData name="Laura Alexis Janda" userId="1f227e26-6259-47d3-b693-dce21943f79e" providerId="ADAL" clId="{C79A071C-4B29-BC4D-9BED-99508D236458}" dt="2022-12-06T19:44:29.142" v="60" actId="113"/>
          <ac:spMkLst>
            <pc:docMk/>
            <pc:sldMk cId="2730602428" sldId="425"/>
            <ac:spMk id="3" creationId="{A252F4B5-AB91-254D-B82F-DE5A42895F97}"/>
          </ac:spMkLst>
        </pc:spChg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3050474338" sldId="425"/>
        </pc:sldMkLst>
      </pc:sldChg>
      <pc:sldChg chg="add">
        <pc:chgData name="Laura Alexis Janda" userId="1f227e26-6259-47d3-b693-dce21943f79e" providerId="ADAL" clId="{C79A071C-4B29-BC4D-9BED-99508D236458}" dt="2022-12-06T19:43:48.469" v="59"/>
        <pc:sldMkLst>
          <pc:docMk/>
          <pc:sldMk cId="2470155849" sldId="426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3539710431" sldId="426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1618665735" sldId="427"/>
        </pc:sldMkLst>
      </pc:sldChg>
      <pc:sldChg chg="add">
        <pc:chgData name="Laura Alexis Janda" userId="1f227e26-6259-47d3-b693-dce21943f79e" providerId="ADAL" clId="{C79A071C-4B29-BC4D-9BED-99508D236458}" dt="2022-12-06T19:43:48.469" v="59"/>
        <pc:sldMkLst>
          <pc:docMk/>
          <pc:sldMk cId="1713614982" sldId="427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2429861450" sldId="428"/>
        </pc:sldMkLst>
      </pc:sldChg>
      <pc:sldChg chg="addSp modSp add mod">
        <pc:chgData name="Laura Alexis Janda" userId="1f227e26-6259-47d3-b693-dce21943f79e" providerId="ADAL" clId="{C79A071C-4B29-BC4D-9BED-99508D236458}" dt="2022-12-06T20:10:37.469" v="786" actId="20577"/>
        <pc:sldMkLst>
          <pc:docMk/>
          <pc:sldMk cId="2989097036" sldId="428"/>
        </pc:sldMkLst>
        <pc:spChg chg="mod">
          <ac:chgData name="Laura Alexis Janda" userId="1f227e26-6259-47d3-b693-dce21943f79e" providerId="ADAL" clId="{C79A071C-4B29-BC4D-9BED-99508D236458}" dt="2022-12-06T19:48:58.734" v="73" actId="20577"/>
          <ac:spMkLst>
            <pc:docMk/>
            <pc:sldMk cId="2989097036" sldId="428"/>
            <ac:spMk id="2" creationId="{FF8F8B06-8FF2-BC46-8821-C9AC00A81D4C}"/>
          </ac:spMkLst>
        </pc:spChg>
        <pc:spChg chg="add mod">
          <ac:chgData name="Laura Alexis Janda" userId="1f227e26-6259-47d3-b693-dce21943f79e" providerId="ADAL" clId="{C79A071C-4B29-BC4D-9BED-99508D236458}" dt="2022-12-06T19:49:26.109" v="94" actId="1076"/>
          <ac:spMkLst>
            <pc:docMk/>
            <pc:sldMk cId="2989097036" sldId="428"/>
            <ac:spMk id="3" creationId="{BD7563B9-69A8-CFDE-FF5D-9593C8C2991D}"/>
          </ac:spMkLst>
        </pc:spChg>
        <pc:spChg chg="mod">
          <ac:chgData name="Laura Alexis Janda" userId="1f227e26-6259-47d3-b693-dce21943f79e" providerId="ADAL" clId="{C79A071C-4B29-BC4D-9BED-99508D236458}" dt="2022-12-06T20:10:37.469" v="786" actId="20577"/>
          <ac:spMkLst>
            <pc:docMk/>
            <pc:sldMk cId="2989097036" sldId="428"/>
            <ac:spMk id="5" creationId="{8C019062-1EA2-5340-8E87-7E29441A6194}"/>
          </ac:spMkLst>
        </pc:spChg>
        <pc:graphicFrameChg chg="mod">
          <ac:chgData name="Laura Alexis Janda" userId="1f227e26-6259-47d3-b693-dce21943f79e" providerId="ADAL" clId="{C79A071C-4B29-BC4D-9BED-99508D236458}" dt="2022-12-06T19:49:06.682" v="74" actId="1076"/>
          <ac:graphicFrameMkLst>
            <pc:docMk/>
            <pc:sldMk cId="2989097036" sldId="428"/>
            <ac:graphicFrameMk id="4" creationId="{4184F3A9-B04C-D94F-ACBB-1AA281ACA1BB}"/>
          </ac:graphicFrameMkLst>
        </pc:graphicFrameChg>
      </pc:sldChg>
      <pc:sldChg chg="addSp modSp new mod">
        <pc:chgData name="Laura Alexis Janda" userId="1f227e26-6259-47d3-b693-dce21943f79e" providerId="ADAL" clId="{C79A071C-4B29-BC4D-9BED-99508D236458}" dt="2022-12-06T20:07:25.151" v="737" actId="20577"/>
        <pc:sldMkLst>
          <pc:docMk/>
          <pc:sldMk cId="1216395918" sldId="429"/>
        </pc:sldMkLst>
        <pc:spChg chg="mod">
          <ac:chgData name="Laura Alexis Janda" userId="1f227e26-6259-47d3-b693-dce21943f79e" providerId="ADAL" clId="{C79A071C-4B29-BC4D-9BED-99508D236458}" dt="2022-12-06T19:52:58.507" v="193" actId="20577"/>
          <ac:spMkLst>
            <pc:docMk/>
            <pc:sldMk cId="1216395918" sldId="429"/>
            <ac:spMk id="2" creationId="{5CFE9AC4-DFB6-7C9C-61F2-B20A706F9CC3}"/>
          </ac:spMkLst>
        </pc:spChg>
        <pc:spChg chg="mod">
          <ac:chgData name="Laura Alexis Janda" userId="1f227e26-6259-47d3-b693-dce21943f79e" providerId="ADAL" clId="{C79A071C-4B29-BC4D-9BED-99508D236458}" dt="2022-12-06T20:05:22.261" v="707" actId="14100"/>
          <ac:spMkLst>
            <pc:docMk/>
            <pc:sldMk cId="1216395918" sldId="429"/>
            <ac:spMk id="3" creationId="{3C1130BF-78E4-F9C3-A5CC-66ACE1B160BA}"/>
          </ac:spMkLst>
        </pc:spChg>
        <pc:spChg chg="add mod">
          <ac:chgData name="Laura Alexis Janda" userId="1f227e26-6259-47d3-b693-dce21943f79e" providerId="ADAL" clId="{C79A071C-4B29-BC4D-9BED-99508D236458}" dt="2022-12-06T20:07:25.151" v="737" actId="20577"/>
          <ac:spMkLst>
            <pc:docMk/>
            <pc:sldMk cId="1216395918" sldId="429"/>
            <ac:spMk id="4" creationId="{6D046D73-82E6-E5EA-90A8-9C797E164CC1}"/>
          </ac:spMkLst>
        </pc:spChg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1352137224" sldId="429"/>
        </pc:sldMkLst>
      </pc:sldChg>
      <pc:sldChg chg="addSp delSp add mod setBg delDesignElem">
        <pc:chgData name="Laura Alexis Janda" userId="1f227e26-6259-47d3-b693-dce21943f79e" providerId="ADAL" clId="{C79A071C-4B29-BC4D-9BED-99508D236458}" dt="2022-12-06T21:18:32.319" v="789" actId="26606"/>
        <pc:sldMkLst>
          <pc:docMk/>
          <pc:sldMk cId="2473380017" sldId="430"/>
        </pc:sldMkLst>
        <pc:spChg chg="del">
          <ac:chgData name="Laura Alexis Janda" userId="1f227e26-6259-47d3-b693-dce21943f79e" providerId="ADAL" clId="{C79A071C-4B29-BC4D-9BED-99508D236458}" dt="2022-12-06T21:18:08.834" v="788"/>
          <ac:spMkLst>
            <pc:docMk/>
            <pc:sldMk cId="2473380017" sldId="430"/>
            <ac:spMk id="137" creationId="{87CC2527-562A-4F69-B487-4371E5B243E7}"/>
          </ac:spMkLst>
        </pc:spChg>
        <pc:spChg chg="add">
          <ac:chgData name="Laura Alexis Janda" userId="1f227e26-6259-47d3-b693-dce21943f79e" providerId="ADAL" clId="{C79A071C-4B29-BC4D-9BED-99508D236458}" dt="2022-12-06T21:18:32.319" v="789" actId="26606"/>
          <ac:spMkLst>
            <pc:docMk/>
            <pc:sldMk cId="2473380017" sldId="430"/>
            <ac:spMk id="3081" creationId="{87CC2527-562A-4F69-B487-4371E5B243E7}"/>
          </ac:spMkLst>
        </pc:spChg>
        <pc:cxnChg chg="del">
          <ac:chgData name="Laura Alexis Janda" userId="1f227e26-6259-47d3-b693-dce21943f79e" providerId="ADAL" clId="{C79A071C-4B29-BC4D-9BED-99508D236458}" dt="2022-12-06T21:18:08.834" v="788"/>
          <ac:cxnSpMkLst>
            <pc:docMk/>
            <pc:sldMk cId="2473380017" sldId="430"/>
            <ac:cxnSpMk id="139" creationId="{BCDAEC91-5BCE-4B55-9CC0-43EF94CB734B}"/>
          </ac:cxnSpMkLst>
        </pc:cxnChg>
        <pc:cxnChg chg="add">
          <ac:chgData name="Laura Alexis Janda" userId="1f227e26-6259-47d3-b693-dce21943f79e" providerId="ADAL" clId="{C79A071C-4B29-BC4D-9BED-99508D236458}" dt="2022-12-06T21:18:32.319" v="789" actId="26606"/>
          <ac:cxnSpMkLst>
            <pc:docMk/>
            <pc:sldMk cId="2473380017" sldId="430"/>
            <ac:cxnSpMk id="3083" creationId="{BCDAEC91-5BCE-4B55-9CC0-43EF94CB734B}"/>
          </ac:cxnSpMkLst>
        </pc:cxnChg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2658570514" sldId="430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2091635690" sldId="431"/>
        </pc:sldMkLst>
      </pc:sldChg>
      <pc:sldChg chg="add">
        <pc:chgData name="Laura Alexis Janda" userId="1f227e26-6259-47d3-b693-dce21943f79e" providerId="ADAL" clId="{C79A071C-4B29-BC4D-9BED-99508D236458}" dt="2022-12-06T21:18:08.834" v="788"/>
        <pc:sldMkLst>
          <pc:docMk/>
          <pc:sldMk cId="3279373760" sldId="431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1079862693" sldId="432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1544732180" sldId="433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352165381" sldId="434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1184931456" sldId="435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445557766" sldId="436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4194025856" sldId="437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1683709590" sldId="438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1529745795" sldId="439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268469484" sldId="440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2144325979" sldId="441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1148100232" sldId="442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4024104737" sldId="443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618450513" sldId="444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4160959412" sldId="445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3875125472" sldId="446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1276837560" sldId="447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3157409900" sldId="448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2236920405" sldId="449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1301157001" sldId="450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3651750757" sldId="451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1233408876" sldId="452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870392100" sldId="453"/>
        </pc:sldMkLst>
      </pc:sldChg>
      <pc:sldChg chg="add del">
        <pc:chgData name="Laura Alexis Janda" userId="1f227e26-6259-47d3-b693-dce21943f79e" providerId="ADAL" clId="{C79A071C-4B29-BC4D-9BED-99508D236458}" dt="2022-12-06T19:39:50.509" v="26"/>
        <pc:sldMkLst>
          <pc:docMk/>
          <pc:sldMk cId="3630354085" sldId="45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0555-0B71-449A-77A9-EFCDCD85B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612E2-A9AA-05F7-8567-D18F15FF2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43BB8-3CAE-0791-C80F-54E7E15D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819C-FD72-A84C-A19E-07AE98077651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03DA1-9F79-7273-B3A8-178033E7D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F3375-95B5-9000-4645-DBF3AECF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573-6CE4-D140-8D86-511E7ADF36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768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F2E2-3837-7A62-8A39-51F3C7693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D68C8C-22D2-4F34-6F8D-CB48C8AF6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A92576-8235-CFB3-5C96-C1A0ED7D5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819C-FD72-A84C-A19E-07AE98077651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9A474-F186-BC6E-5F83-0730CC661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D177-8BC8-E3A3-B5A6-A295080C2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573-6CE4-D140-8D86-511E7ADF36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5431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08983B-8C0E-7898-8913-B6A186EBA7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801D9C-3F37-8772-A0EE-D542C569C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467B6-D361-4D12-E170-D6BEED255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819C-FD72-A84C-A19E-07AE98077651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CAE308-2F05-7D2A-291D-104CBD405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96C1F-7176-8634-482C-4B1CB684E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573-6CE4-D140-8D86-511E7ADF36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3229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jilčálačuovgagov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28"/>
            <a:ext cx="12192001" cy="685714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54464" y="1118585"/>
            <a:ext cx="6012000" cy="1811813"/>
          </a:xfrm>
        </p:spPr>
        <p:txBody>
          <a:bodyPr lIns="0"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lasihan dihtii bajilčállaga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4464" y="2942591"/>
            <a:ext cx="6012000" cy="1126695"/>
          </a:xfrm>
        </p:spPr>
        <p:txBody>
          <a:bodyPr lIns="0">
            <a:noAutofit/>
          </a:bodyPr>
          <a:lstStyle>
            <a:lvl1pPr marL="0" indent="0">
              <a:buNone/>
              <a:defRPr sz="1800" i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 i="1">
                <a:solidFill>
                  <a:schemeClr val="bg1"/>
                </a:solidFill>
              </a:defRPr>
            </a:lvl2pPr>
            <a:lvl3pPr marL="914400" indent="0">
              <a:buNone/>
              <a:defRPr sz="1800" i="1">
                <a:solidFill>
                  <a:schemeClr val="bg1"/>
                </a:solidFill>
              </a:defRPr>
            </a:lvl3pPr>
            <a:lvl4pPr marL="1371600" indent="0">
              <a:buNone/>
              <a:defRPr sz="1800" i="1">
                <a:solidFill>
                  <a:schemeClr val="bg1"/>
                </a:solidFill>
              </a:defRPr>
            </a:lvl4pPr>
            <a:lvl5pPr marL="1828800" indent="0">
              <a:buNone/>
              <a:defRPr sz="18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se-NO" noProof="0" dirty="0"/>
              <a:t>Coahkkal lasihan dihtii vuollebajilčállaga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4464" y="4208016"/>
            <a:ext cx="6012000" cy="1454784"/>
          </a:xfrm>
        </p:spPr>
        <p:txBody>
          <a:bodyPr lIns="0" anchor="b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e-NO" noProof="0" dirty="0"/>
              <a:t>Čálli Namma ja Goargu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054464" y="5674992"/>
            <a:ext cx="6012000" cy="746878"/>
          </a:xfrm>
        </p:spPr>
        <p:txBody>
          <a:bodyPr lIns="0" tIns="0">
            <a:noAutofit/>
          </a:bodyPr>
          <a:lstStyle>
            <a:lvl1pPr marL="0" indent="0">
              <a:buNone/>
              <a:defRPr sz="12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7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e-NO" noProof="0" dirty="0"/>
              <a:t>Vejolaš čujuhusat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7448550" y="0"/>
            <a:ext cx="4743450" cy="6858000"/>
          </a:xfrm>
          <a:custGeom>
            <a:avLst/>
            <a:gdLst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3557588 w 4743450"/>
              <a:gd name="connsiteY3" fmla="*/ 6858000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1185863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  <a:gd name="connsiteX0" fmla="*/ 0 w 4743450"/>
              <a:gd name="connsiteY0" fmla="*/ 6858000 h 6858000"/>
              <a:gd name="connsiteX1" fmla="*/ 2825687 w 4743450"/>
              <a:gd name="connsiteY1" fmla="*/ 0 h 6858000"/>
              <a:gd name="connsiteX2" fmla="*/ 4743450 w 4743450"/>
              <a:gd name="connsiteY2" fmla="*/ 0 h 6858000"/>
              <a:gd name="connsiteX3" fmla="*/ 4740212 w 4743450"/>
              <a:gd name="connsiteY3" fmla="*/ 6851904 h 6858000"/>
              <a:gd name="connsiteX4" fmla="*/ 0 w 47434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450" h="6858000">
                <a:moveTo>
                  <a:pt x="0" y="6858000"/>
                </a:moveTo>
                <a:lnTo>
                  <a:pt x="2825687" y="0"/>
                </a:lnTo>
                <a:lnTo>
                  <a:pt x="4743450" y="0"/>
                </a:lnTo>
                <a:cubicBezTo>
                  <a:pt x="4742371" y="2283968"/>
                  <a:pt x="4741291" y="4567936"/>
                  <a:pt x="4740212" y="6851904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e-NO" noProof="0" dirty="0"/>
              <a:t>Coahkkal ikona lasihan dihtii gova</a:t>
            </a:r>
          </a:p>
        </p:txBody>
      </p:sp>
    </p:spTree>
    <p:extLst>
      <p:ext uri="{BB962C8B-B14F-4D97-AF65-F5344CB8AC3E}">
        <p14:creationId xmlns:p14="http://schemas.microsoft.com/office/powerpoint/2010/main" val="335306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1F46A-65EF-0D7B-CF2F-0CE7B8FA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2AD0B-AC09-C643-9360-0ED6680C2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0367F-73AD-2F24-11DA-6E072D54B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819C-FD72-A84C-A19E-07AE98077651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EB51D-4056-E89B-852B-6E0F3418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767FE-7908-DA43-8CD8-1A0009B7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573-6CE4-D140-8D86-511E7ADF36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4015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BEB67-1003-1F99-A39B-14C8B25C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C1DB6-47EB-C0EA-134A-87DA6D5F3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634E-C1E7-6815-D861-69F6E23A7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819C-FD72-A84C-A19E-07AE98077651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A30E1A-4ECD-604B-1DA6-1F2425169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0217E-8C64-6606-A9A3-675367EBB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573-6CE4-D140-8D86-511E7ADF36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797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457C-096B-869D-DA24-F73B0315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FEC4B-D5A8-52AD-666C-F330340F7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8D3DB-CE99-229F-B4EC-B13DDF6F0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EA7E45-CB68-0954-7EF6-3F0DA4965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819C-FD72-A84C-A19E-07AE98077651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6C220-7A37-64F5-82CA-69E530DF7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44D73-B3F2-EC3A-24BD-EC9F35567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573-6CE4-D140-8D86-511E7ADF36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309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D063-C03A-0028-837C-E2F4E6A6D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2F904-47A7-00AA-FFFB-3878AE49F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AD77AC-FB94-51F7-60A8-BF0A21F6A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60A77E-C3F4-1F51-8523-E0AAC09E2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2FDEA-7C6C-0079-7DD7-103E0FB3E0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4F419F-593C-B39B-1C34-B7ED29459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819C-FD72-A84C-A19E-07AE98077651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72ED8B-5622-A08C-396A-803E2A521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C63DDB-B371-B81B-A0AD-B5F53EA9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573-6CE4-D140-8D86-511E7ADF36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304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08BAC-2CE3-C322-1A8F-79CD64911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4BFEBF-842D-4FC7-8935-798B63A42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819C-FD72-A84C-A19E-07AE98077651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F65C1F-7362-5B6F-F4FB-CB57132B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DE0E-1442-16AC-86EB-08F247BD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573-6CE4-D140-8D86-511E7ADF36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183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D763A-B755-9428-FB55-8CDEDB987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819C-FD72-A84C-A19E-07AE98077651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62BE-067D-CE2A-54F2-4FAB6081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2BC04-2390-441F-98EC-70E4EBFF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573-6CE4-D140-8D86-511E7ADF36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427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A9F36-C4A1-E237-D91A-A61C6805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21E0F-D67D-8DB3-F6E4-23242E970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A5E35E-F1CD-5210-F5E7-BFE1F3368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1339C-CFEB-8202-1000-7D6CCE18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819C-FD72-A84C-A19E-07AE98077651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3C745-C971-3D80-F80C-605038F5A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4C98F-FBE3-845D-A23D-22E7977E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573-6CE4-D140-8D86-511E7ADF36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5449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29E7D-0839-2ED6-575E-3CE87918B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1110AB-5E1A-66A5-15B0-25ADB80E60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EB9D0-D4A6-BC1B-332C-7014F7984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99C2D-2BA2-03AB-B5F0-45C410E89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819C-FD72-A84C-A19E-07AE98077651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62591-00DD-787C-1D52-BE1AFDFF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A1B-6F94-ED3C-6ACE-D8366C08A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1A573-6CE4-D140-8D86-511E7ADF36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248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29CD0-1154-AF22-4F9E-C7C84D402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7A1A7-1FC1-9407-9093-B59456D796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B227D-74F2-C444-56AC-A8CB5E940C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819C-FD72-A84C-A19E-07AE98077651}" type="datetimeFigureOut">
              <a:rPr lang="nb-NO" smtClean="0"/>
              <a:t>08.02.2023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E7F34-E646-6D49-5F65-E140CD304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C7404-FF19-C15D-9A6F-11BAF2B756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1A573-6CE4-D140-8D86-511E7ADF367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2410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site.uit.no/aigecala/sda-2-2014-jussi-ylikoski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ite.uit.no/aigecala/sda-1-2014-jussi-ylikoski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GGX5gmwVbA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463" y="1118585"/>
            <a:ext cx="10300721" cy="1811813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 of this world: </a:t>
            </a:r>
            <a:b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constructing languages for fiction, film, and fun</a:t>
            </a:r>
            <a:endParaRPr lang="nb-NO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054464" y="2942591"/>
            <a:ext cx="6012000" cy="573693"/>
          </a:xfrm>
        </p:spPr>
        <p:txBody>
          <a:bodyPr/>
          <a:lstStyle/>
          <a:p>
            <a:r>
              <a:rPr lang="nb-NO" sz="2400" dirty="0"/>
              <a:t>Laura A. Janda</a:t>
            </a:r>
          </a:p>
          <a:p>
            <a:endParaRPr lang="nb-NO" sz="2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54463" y="3429000"/>
            <a:ext cx="8530111" cy="2233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Nouns</a:t>
            </a: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(part 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Pronouns</a:t>
            </a:r>
            <a:endParaRPr lang="en-NO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Adjectives</a:t>
            </a:r>
            <a:endParaRPr lang="nb-NO" sz="3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Numerals</a:t>
            </a:r>
            <a:endParaRPr lang="en-NO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3200" dirty="0" err="1"/>
              <a:t>February</a:t>
            </a:r>
            <a:r>
              <a:rPr lang="nb-NO" sz="3200" dirty="0"/>
              <a:t> 10, 2023 </a:t>
            </a:r>
            <a:r>
              <a:rPr lang="nb-NO" sz="3200" dirty="0" err="1"/>
              <a:t>Session</a:t>
            </a:r>
            <a:r>
              <a:rPr lang="nb-NO" sz="3200" dirty="0"/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174582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640FFB0-AF5D-F24D-96BC-F76775B31D0E}"/>
              </a:ext>
            </a:extLst>
          </p:cNvPr>
          <p:cNvGrpSpPr/>
          <p:nvPr/>
        </p:nvGrpSpPr>
        <p:grpSpPr>
          <a:xfrm>
            <a:off x="1675116" y="1596632"/>
            <a:ext cx="2970912" cy="3436587"/>
            <a:chOff x="2901716" y="1681093"/>
            <a:chExt cx="2970912" cy="34365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7327F5-7CD9-CD44-BEC5-4A4DE916A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583" b="6153"/>
            <a:stretch/>
          </p:blipFill>
          <p:spPr>
            <a:xfrm>
              <a:off x="2901716" y="1681093"/>
              <a:ext cx="2970912" cy="34365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7F939C-C81C-444A-BA52-FB9F2AFFB616}"/>
                </a:ext>
              </a:extLst>
            </p:cNvPr>
            <p:cNvSpPr txBox="1"/>
            <p:nvPr/>
          </p:nvSpPr>
          <p:spPr>
            <a:xfrm>
              <a:off x="2901716" y="1681094"/>
              <a:ext cx="4814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BF28156-B939-9247-947C-EAEEF402D38C}"/>
              </a:ext>
            </a:extLst>
          </p:cNvPr>
          <p:cNvGrpSpPr/>
          <p:nvPr/>
        </p:nvGrpSpPr>
        <p:grpSpPr>
          <a:xfrm>
            <a:off x="7139810" y="1596631"/>
            <a:ext cx="2944720" cy="3436587"/>
            <a:chOff x="5872627" y="1681094"/>
            <a:chExt cx="2944720" cy="34365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FE01121-286A-924E-9A00-0A32F4E1E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82" r="28753"/>
            <a:stretch/>
          </p:blipFill>
          <p:spPr>
            <a:xfrm>
              <a:off x="5872627" y="1681094"/>
              <a:ext cx="2944720" cy="343658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1AABA3-D0AD-3746-8D89-56481F4170A1}"/>
                </a:ext>
              </a:extLst>
            </p:cNvPr>
            <p:cNvSpPr txBox="1"/>
            <p:nvPr/>
          </p:nvSpPr>
          <p:spPr>
            <a:xfrm>
              <a:off x="5875072" y="1687311"/>
              <a:ext cx="4636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B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202ABBB-673D-E44B-858C-9DA4D1209144}"/>
              </a:ext>
            </a:extLst>
          </p:cNvPr>
          <p:cNvSpPr txBox="1"/>
          <p:nvPr/>
        </p:nvSpPr>
        <p:spPr>
          <a:xfrm>
            <a:off x="3160572" y="439361"/>
            <a:ext cx="5447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4400" dirty="0"/>
              <a:t>Kissing in H</a:t>
            </a:r>
            <a:r>
              <a:rPr lang="en-GB" sz="4400" dirty="0" err="1"/>
              <a:t>i</a:t>
            </a:r>
            <a:r>
              <a:rPr lang="en-NO" sz="4400" dirty="0"/>
              <a:t>gh Valyrian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F55E6-479C-8848-8ED1-599D9973A3E2}"/>
              </a:ext>
            </a:extLst>
          </p:cNvPr>
          <p:cNvSpPr txBox="1"/>
          <p:nvPr/>
        </p:nvSpPr>
        <p:spPr>
          <a:xfrm>
            <a:off x="1371599" y="5188926"/>
            <a:ext cx="4125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i="1" dirty="0"/>
              <a:t>Val-a abr-e vūjitas</a:t>
            </a:r>
          </a:p>
          <a:p>
            <a:r>
              <a:rPr lang="en-NO" dirty="0"/>
              <a:t> [man-NOM.SG woman-ACC.SG kissed]</a:t>
            </a:r>
          </a:p>
          <a:p>
            <a:r>
              <a:rPr lang="en-NO" dirty="0"/>
              <a:t>‘The man kissed the woman.’</a:t>
            </a:r>
          </a:p>
          <a:p>
            <a:endParaRPr lang="en-N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4F0E16-41AA-F747-838E-FAEB24D4E093}"/>
              </a:ext>
            </a:extLst>
          </p:cNvPr>
          <p:cNvSpPr txBox="1"/>
          <p:nvPr/>
        </p:nvSpPr>
        <p:spPr>
          <a:xfrm>
            <a:off x="6912428" y="5192979"/>
            <a:ext cx="4125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i="1" dirty="0"/>
              <a:t>Val-e abr-a vūjitas</a:t>
            </a:r>
          </a:p>
          <a:p>
            <a:r>
              <a:rPr lang="en-NO" dirty="0"/>
              <a:t> [man-ACC.SG woman-NOM.SG kissed]</a:t>
            </a:r>
          </a:p>
          <a:p>
            <a:r>
              <a:rPr lang="en-NO" dirty="0"/>
              <a:t>‘The woman kissed </a:t>
            </a:r>
            <a:r>
              <a:rPr lang="en-NO"/>
              <a:t>the man</a:t>
            </a:r>
            <a:r>
              <a:rPr lang="en-NO" dirty="0"/>
              <a:t>.’</a:t>
            </a:r>
          </a:p>
          <a:p>
            <a:endParaRPr lang="en-NO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752CCB5-A9D0-D549-B66D-B11590FA1903}"/>
              </a:ext>
            </a:extLst>
          </p:cNvPr>
          <p:cNvSpPr/>
          <p:nvPr/>
        </p:nvSpPr>
        <p:spPr>
          <a:xfrm>
            <a:off x="3689499" y="1436870"/>
            <a:ext cx="4774270" cy="236958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800" dirty="0">
                <a:solidFill>
                  <a:schemeClr val="tx1"/>
                </a:solidFill>
              </a:rPr>
              <a:t>A = the kisser, the Agent of a transitive verb </a:t>
            </a:r>
          </a:p>
          <a:p>
            <a:pPr algn="ctr"/>
            <a:endParaRPr lang="en-NO" sz="2800" dirty="0">
              <a:solidFill>
                <a:schemeClr val="tx1"/>
              </a:solidFill>
            </a:endParaRPr>
          </a:p>
          <a:p>
            <a:pPr algn="ctr"/>
            <a:r>
              <a:rPr lang="en-NO" sz="2800" dirty="0">
                <a:solidFill>
                  <a:schemeClr val="tx1"/>
                </a:solidFill>
              </a:rPr>
              <a:t>0 = the kissee, the Object of a transitive verb</a:t>
            </a:r>
          </a:p>
        </p:txBody>
      </p:sp>
    </p:spTree>
    <p:extLst>
      <p:ext uri="{BB962C8B-B14F-4D97-AF65-F5344CB8AC3E}">
        <p14:creationId xmlns:p14="http://schemas.microsoft.com/office/powerpoint/2010/main" val="2907800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079F-5404-944A-9158-4300A0224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High Valyrian is a </a:t>
            </a:r>
            <a:br>
              <a:rPr lang="en-NO" dirty="0"/>
            </a:br>
            <a:r>
              <a:rPr lang="en-NO" dirty="0"/>
              <a:t>Nominative – Accusative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89790-F450-B24C-897F-592F00312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S (Subject of an intransitive verb) and A (Agent of a transitive verb) are treated the same, marked with the Nominative case</a:t>
            </a:r>
          </a:p>
          <a:p>
            <a:r>
              <a:rPr lang="en-NO" dirty="0"/>
              <a:t>O (Object of a transitive verb) is treated differently, marked with the Accusative case</a:t>
            </a:r>
          </a:p>
        </p:txBody>
      </p:sp>
    </p:spTree>
    <p:extLst>
      <p:ext uri="{BB962C8B-B14F-4D97-AF65-F5344CB8AC3E}">
        <p14:creationId xmlns:p14="http://schemas.microsoft.com/office/powerpoint/2010/main" val="241804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C8C0B05F-39E8-C54E-BAE2-C95A9E619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4970"/>
            <a:ext cx="12192000" cy="5593030"/>
          </a:xfrm>
          <a:prstGeom prst="rect">
            <a:avLst/>
          </a:prstGeom>
        </p:spPr>
      </p:pic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2318AD5C-F943-8E4D-B265-431982289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888343"/>
            <a:ext cx="2772974" cy="1993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9E8DCA-2881-184F-81BE-C5CDE3727CF9}"/>
              </a:ext>
            </a:extLst>
          </p:cNvPr>
          <p:cNvSpPr txBox="1"/>
          <p:nvPr/>
        </p:nvSpPr>
        <p:spPr>
          <a:xfrm>
            <a:off x="1431005" y="389366"/>
            <a:ext cx="9329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Feature 98A: Alignment of Case Marking of Full Noun Phrases</a:t>
            </a:r>
          </a:p>
        </p:txBody>
      </p:sp>
    </p:spTree>
    <p:extLst>
      <p:ext uri="{BB962C8B-B14F-4D97-AF65-F5344CB8AC3E}">
        <p14:creationId xmlns:p14="http://schemas.microsoft.com/office/powerpoint/2010/main" val="4287965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6A9333-1916-1F7D-E941-ACF7372F4CEF}"/>
              </a:ext>
            </a:extLst>
          </p:cNvPr>
          <p:cNvSpPr/>
          <p:nvPr/>
        </p:nvSpPr>
        <p:spPr>
          <a:xfrm>
            <a:off x="332365" y="6053300"/>
            <a:ext cx="3444949" cy="4818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Clip: </a:t>
            </a:r>
            <a:r>
              <a:rPr lang="nb-NO" dirty="0" err="1"/>
              <a:t>Conlanging</a:t>
            </a:r>
            <a:r>
              <a:rPr lang="nb-NO" dirty="0"/>
              <a:t>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46:40-49:16</a:t>
            </a:r>
            <a:r>
              <a:rPr lang="en-NO" dirty="0">
                <a:effectLst/>
              </a:rPr>
              <a:t> 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296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268B2-D788-5F4B-B3A9-990B5A668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Two ways to mark subjects and objects with case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82D76-C9AD-B44F-BE87-1D789A994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221310" cy="4343400"/>
          </a:xfrm>
        </p:spPr>
        <p:txBody>
          <a:bodyPr>
            <a:noAutofit/>
          </a:bodyPr>
          <a:lstStyle/>
          <a:p>
            <a:r>
              <a:rPr lang="en-NO" sz="2000" dirty="0"/>
              <a:t>S = Subject of an intransitive verb</a:t>
            </a:r>
          </a:p>
          <a:p>
            <a:r>
              <a:rPr lang="en-NO" sz="2000" dirty="0"/>
              <a:t>A = Agent of a transitive verb</a:t>
            </a:r>
          </a:p>
          <a:p>
            <a:r>
              <a:rPr lang="en-NO" sz="2000" dirty="0"/>
              <a:t>O = Object of a transitive verb</a:t>
            </a:r>
          </a:p>
          <a:p>
            <a:endParaRPr lang="en-NO" sz="2000" dirty="0"/>
          </a:p>
          <a:p>
            <a:r>
              <a:rPr lang="en-NO" sz="2000" dirty="0"/>
              <a:t>Nominative-accusative:</a:t>
            </a:r>
          </a:p>
          <a:p>
            <a:r>
              <a:rPr lang="en-NO" sz="2000" dirty="0"/>
              <a:t>S and A are marked Nominative</a:t>
            </a:r>
          </a:p>
          <a:p>
            <a:r>
              <a:rPr lang="en-NO" sz="2000" dirty="0"/>
              <a:t>O is marked Accusative</a:t>
            </a:r>
          </a:p>
          <a:p>
            <a:endParaRPr lang="en-NO" sz="2000" dirty="0"/>
          </a:p>
          <a:p>
            <a:r>
              <a:rPr lang="en-NO" sz="2000" dirty="0"/>
              <a:t>Ergative-absolutive:</a:t>
            </a:r>
          </a:p>
          <a:p>
            <a:r>
              <a:rPr lang="en-NO" sz="2000" dirty="0"/>
              <a:t>S and O are marked Absolutive</a:t>
            </a:r>
          </a:p>
          <a:p>
            <a:r>
              <a:rPr lang="en-NO" sz="2000" dirty="0"/>
              <a:t>A is marked Ergative </a:t>
            </a:r>
          </a:p>
        </p:txBody>
      </p:sp>
      <p:pic>
        <p:nvPicPr>
          <p:cNvPr id="5122" name="Picture 2" descr="500 Word Answers: ConLing - How does ergativity work?">
            <a:extLst>
              <a:ext uri="{FF2B5EF4-FFF2-40B4-BE49-F238E27FC236}">
                <a16:creationId xmlns:a16="http://schemas.microsoft.com/office/drawing/2014/main" id="{A93D0226-B068-3345-A32E-FA3AA2A0A6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1975762"/>
            <a:ext cx="6172200" cy="28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291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8779-8EBF-1F4F-8EDA-D90CC7A2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Sleeping in Hindi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A59FC-C93A-E843-9BEC-ABA7D40C5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5800" cy="4351338"/>
          </a:xfrm>
        </p:spPr>
        <p:txBody>
          <a:bodyPr/>
          <a:lstStyle/>
          <a:p>
            <a:pPr marL="0" indent="0">
              <a:buNone/>
            </a:pPr>
            <a:r>
              <a:rPr lang="en-NO" i="1" dirty="0"/>
              <a:t>admi soja</a:t>
            </a:r>
          </a:p>
          <a:p>
            <a:pPr marL="0" indent="0">
              <a:buNone/>
            </a:pPr>
            <a:r>
              <a:rPr lang="en-NO" dirty="0"/>
              <a:t>‘The man slept’</a:t>
            </a:r>
          </a:p>
          <a:p>
            <a:pPr marL="0" indent="0">
              <a:buNone/>
            </a:pPr>
            <a:endParaRPr lang="en-NO" dirty="0"/>
          </a:p>
          <a:p>
            <a:pPr marL="0" indent="0">
              <a:buNone/>
            </a:pPr>
            <a:r>
              <a:rPr lang="en-NO" i="1" dirty="0"/>
              <a:t>mazdur soja</a:t>
            </a:r>
          </a:p>
          <a:p>
            <a:pPr marL="0" indent="0">
              <a:buNone/>
            </a:pPr>
            <a:r>
              <a:rPr lang="en-NO" dirty="0"/>
              <a:t>‘The laborer slept’</a:t>
            </a:r>
          </a:p>
          <a:p>
            <a:pPr marL="0" indent="0">
              <a:buNone/>
            </a:pPr>
            <a:endParaRPr lang="en-NO" dirty="0"/>
          </a:p>
          <a:p>
            <a:pPr marL="0" indent="0">
              <a:buNone/>
            </a:pPr>
            <a:r>
              <a:rPr lang="en-NO" dirty="0"/>
              <a:t>S, the subject of an intransitive verb, is unmarked</a:t>
            </a:r>
          </a:p>
        </p:txBody>
      </p:sp>
      <p:pic>
        <p:nvPicPr>
          <p:cNvPr id="3076" name="Picture 4" descr="Man is sleeping in his bed Royalty Free Vector Image">
            <a:extLst>
              <a:ext uri="{FF2B5EF4-FFF2-40B4-BE49-F238E27FC236}">
                <a16:creationId xmlns:a16="http://schemas.microsoft.com/office/drawing/2014/main" id="{295589C4-348A-5045-9590-2E90C390A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 bwMode="auto">
          <a:xfrm>
            <a:off x="7815654" y="0"/>
            <a:ext cx="43763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33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246B4-576D-8540-82EF-16B9E8E4C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NO" dirty="0"/>
              <a:t>Seeing in Hindi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E9826-A9ED-1E41-B6BD-13642A06C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O" sz="2200" i="1" dirty="0"/>
              <a:t>admi</a:t>
            </a:r>
            <a:r>
              <a:rPr lang="en-NO" sz="2200" b="1" i="1" dirty="0"/>
              <a:t>ne</a:t>
            </a:r>
            <a:r>
              <a:rPr lang="en-NO" sz="2200" i="1" dirty="0"/>
              <a:t> mazdur dekha</a:t>
            </a:r>
          </a:p>
          <a:p>
            <a:pPr marL="0" indent="0">
              <a:buNone/>
            </a:pPr>
            <a:r>
              <a:rPr lang="en-NO" sz="2200" dirty="0"/>
              <a:t>‘the man saw the laborer’</a:t>
            </a:r>
          </a:p>
          <a:p>
            <a:pPr marL="0" indent="0">
              <a:buNone/>
            </a:pPr>
            <a:endParaRPr lang="en-NO" sz="2200" dirty="0"/>
          </a:p>
          <a:p>
            <a:pPr marL="0" indent="0">
              <a:buNone/>
            </a:pPr>
            <a:r>
              <a:rPr lang="en-NO" sz="2200" i="1" dirty="0"/>
              <a:t>mazdur</a:t>
            </a:r>
            <a:r>
              <a:rPr lang="en-NO" sz="2200" b="1" i="1" dirty="0"/>
              <a:t>ne</a:t>
            </a:r>
            <a:r>
              <a:rPr lang="en-NO" sz="2200" i="1" dirty="0"/>
              <a:t> admi dekha</a:t>
            </a:r>
          </a:p>
          <a:p>
            <a:pPr marL="0" indent="0">
              <a:buNone/>
            </a:pPr>
            <a:r>
              <a:rPr lang="en-NO" sz="2200" dirty="0"/>
              <a:t>‘the laborer saw the man’</a:t>
            </a:r>
          </a:p>
          <a:p>
            <a:pPr marL="0" indent="0">
              <a:buNone/>
            </a:pPr>
            <a:endParaRPr lang="en-NO" sz="2200" dirty="0"/>
          </a:p>
          <a:p>
            <a:pPr marL="0" indent="0">
              <a:buNone/>
            </a:pPr>
            <a:r>
              <a:rPr lang="en-NO" sz="2200" dirty="0"/>
              <a:t>A, the agent of a transitive verb, is marked with </a:t>
            </a:r>
            <a:r>
              <a:rPr lang="en-NO" sz="2200" i="1" dirty="0"/>
              <a:t>–</a:t>
            </a:r>
            <a:r>
              <a:rPr lang="en-NO" sz="2200" b="1" i="1" dirty="0"/>
              <a:t>ne</a:t>
            </a:r>
          </a:p>
          <a:p>
            <a:pPr marL="0" indent="0">
              <a:buNone/>
            </a:pPr>
            <a:r>
              <a:rPr lang="en-NO" sz="2200" dirty="0"/>
              <a:t>O, the object of a transitive verb, is unmarked</a:t>
            </a:r>
          </a:p>
        </p:txBody>
      </p:sp>
      <p:pic>
        <p:nvPicPr>
          <p:cNvPr id="7170" name="Picture 2" descr="24 PEOPLE WATCHING OTHER PEOPLE WORK ideas | other people, pinterest  projects, people">
            <a:extLst>
              <a:ext uri="{FF2B5EF4-FFF2-40B4-BE49-F238E27FC236}">
                <a16:creationId xmlns:a16="http://schemas.microsoft.com/office/drawing/2014/main" id="{9D7572CE-6EE1-6044-A0F5-43063731A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4" r="15009" b="-1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707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356C-4392-3946-B4EA-B5E5CD086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0194" y="346072"/>
            <a:ext cx="3288751" cy="1325563"/>
          </a:xfrm>
        </p:spPr>
        <p:txBody>
          <a:bodyPr/>
          <a:lstStyle/>
          <a:p>
            <a:r>
              <a:rPr lang="en-NO" dirty="0"/>
              <a:t>High Valyrian</a:t>
            </a:r>
          </a:p>
        </p:txBody>
      </p:sp>
      <p:pic>
        <p:nvPicPr>
          <p:cNvPr id="4" name="Picture 2" descr="500 Word Answers: ConLing - How does ergativity work?">
            <a:extLst>
              <a:ext uri="{FF2B5EF4-FFF2-40B4-BE49-F238E27FC236}">
                <a16:creationId xmlns:a16="http://schemas.microsoft.com/office/drawing/2014/main" id="{E3CB3F4B-1067-224B-A492-4DD25568946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3" y="1512278"/>
            <a:ext cx="10580915" cy="496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C92A1D-F936-AA45-9D0E-6FB2BD77CDD1}"/>
              </a:ext>
            </a:extLst>
          </p:cNvPr>
          <p:cNvSpPr txBox="1">
            <a:spLocks/>
          </p:cNvSpPr>
          <p:nvPr/>
        </p:nvSpPr>
        <p:spPr>
          <a:xfrm>
            <a:off x="8602838" y="346073"/>
            <a:ext cx="13705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O" dirty="0"/>
              <a:t>Hindi</a:t>
            </a:r>
          </a:p>
        </p:txBody>
      </p:sp>
    </p:spTree>
    <p:extLst>
      <p:ext uri="{BB962C8B-B14F-4D97-AF65-F5344CB8AC3E}">
        <p14:creationId xmlns:p14="http://schemas.microsoft.com/office/powerpoint/2010/main" val="264948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B3312C-9C91-384E-D748-884CD1DB5C7E}"/>
              </a:ext>
            </a:extLst>
          </p:cNvPr>
          <p:cNvSpPr/>
          <p:nvPr/>
        </p:nvSpPr>
        <p:spPr>
          <a:xfrm>
            <a:off x="332365" y="6053300"/>
            <a:ext cx="3444949" cy="4818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Clip: </a:t>
            </a:r>
            <a:r>
              <a:rPr lang="nb-NO" dirty="0" err="1"/>
              <a:t>Conlanging</a:t>
            </a:r>
            <a:r>
              <a:rPr lang="nb-NO" dirty="0"/>
              <a:t>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37:42-39:20</a:t>
            </a:r>
            <a:r>
              <a:rPr lang="en-NO" dirty="0">
                <a:effectLst/>
              </a:rPr>
              <a:t>  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69687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FB74-BA1B-D148-AC57-8DECF40F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Other things you can do with an Accusative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5FFBF-DABB-D74A-AE40-6323A70B4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Destinations in space and time (when something happens), including backward destination (‘ago’)</a:t>
            </a:r>
          </a:p>
          <a:p>
            <a:r>
              <a:rPr lang="en-NO" dirty="0"/>
              <a:t>‘to’ and ‘through’ and ‘across’</a:t>
            </a:r>
          </a:p>
          <a:p>
            <a:r>
              <a:rPr lang="en-NO" dirty="0"/>
              <a:t>purpose ‘for’</a:t>
            </a:r>
          </a:p>
          <a:p>
            <a:r>
              <a:rPr lang="en-NO" dirty="0"/>
              <a:t>duration</a:t>
            </a:r>
          </a:p>
          <a:p>
            <a:r>
              <a:rPr lang="en-NO" dirty="0"/>
              <a:t>approximation</a:t>
            </a:r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3594155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114C55-D30E-B64E-AAE6-589DC0CA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NO" b="1">
                <a:solidFill>
                  <a:srgbClr val="FFFFFF"/>
                </a:solidFill>
              </a:rPr>
              <a:t>Noun Case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9454A1-64B5-A740-9871-64E18A739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r>
              <a:rPr lang="en-NO">
                <a:solidFill>
                  <a:srgbClr val="FFFFFF"/>
                </a:solidFill>
              </a:rPr>
              <a:t>“a form of a noun that indicates what role the noun plays in a sentence” (DJP, 120)</a:t>
            </a:r>
          </a:p>
          <a:p>
            <a:endParaRPr lang="en-NO">
              <a:solidFill>
                <a:srgbClr val="FFFFFF"/>
              </a:solidFill>
            </a:endParaRPr>
          </a:p>
          <a:p>
            <a:r>
              <a:rPr lang="en-NO">
                <a:solidFill>
                  <a:srgbClr val="FFFFFF"/>
                </a:solidFill>
              </a:rPr>
              <a:t>English has lost case on nouns and has just a few leftovers on pronouns</a:t>
            </a:r>
          </a:p>
        </p:txBody>
      </p:sp>
    </p:spTree>
    <p:extLst>
      <p:ext uri="{BB962C8B-B14F-4D97-AF65-F5344CB8AC3E}">
        <p14:creationId xmlns:p14="http://schemas.microsoft.com/office/powerpoint/2010/main" val="1451156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C6B9-9E67-FF49-B9D4-04D65CF0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NO" i="1" dirty="0"/>
              <a:t>Kir	ellenär 	läini- 	geil-</a:t>
            </a:r>
            <a:br>
              <a:rPr lang="en-NO" dirty="0"/>
            </a:br>
            <a:r>
              <a:rPr lang="en-NO" dirty="0"/>
              <a:t>I	gave	child	warrior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620B-2E27-9A41-93E4-FDB190422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32840"/>
            <a:ext cx="6586489" cy="4146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O" sz="2400" i="1" dirty="0"/>
              <a:t>Kir	ellenär 	läini</a:t>
            </a:r>
            <a:r>
              <a:rPr lang="en-NO" sz="2400" b="1" i="1" dirty="0"/>
              <a:t>e</a:t>
            </a:r>
            <a:r>
              <a:rPr lang="en-NO" sz="2400" i="1" dirty="0"/>
              <a:t> 		geil</a:t>
            </a:r>
            <a:r>
              <a:rPr lang="en-NO" sz="2400" b="1" i="1" dirty="0"/>
              <a:t>ää</a:t>
            </a:r>
          </a:p>
          <a:p>
            <a:pPr marL="0" indent="0">
              <a:buNone/>
            </a:pPr>
            <a:r>
              <a:rPr lang="en-NO" sz="2400" dirty="0"/>
              <a:t>[I	gave		child.ACC	warrior.DAT]</a:t>
            </a:r>
          </a:p>
          <a:p>
            <a:pPr marL="0" indent="0">
              <a:buNone/>
            </a:pPr>
            <a:r>
              <a:rPr lang="en-NO" sz="2400" dirty="0"/>
              <a:t>‘I gave a child to the warrior’</a:t>
            </a:r>
          </a:p>
          <a:p>
            <a:pPr marL="0" indent="0">
              <a:buNone/>
            </a:pPr>
            <a:endParaRPr lang="en-NO" sz="2400" dirty="0"/>
          </a:p>
          <a:p>
            <a:pPr marL="0" indent="0">
              <a:buNone/>
            </a:pPr>
            <a:r>
              <a:rPr lang="en-NO" sz="2400" i="1" dirty="0"/>
              <a:t>Kir	ellenär 	läini</a:t>
            </a:r>
            <a:r>
              <a:rPr lang="en-NO" sz="2400" b="1" i="1" dirty="0"/>
              <a:t>ä</a:t>
            </a:r>
            <a:r>
              <a:rPr lang="en-NO" sz="2400" i="1" dirty="0"/>
              <a:t> 		geil</a:t>
            </a:r>
            <a:r>
              <a:rPr lang="en-NO" sz="2400" b="1" i="1" dirty="0"/>
              <a:t>ee</a:t>
            </a:r>
          </a:p>
          <a:p>
            <a:pPr marL="0" indent="0">
              <a:buNone/>
            </a:pPr>
            <a:r>
              <a:rPr lang="en-NO" sz="2400" dirty="0"/>
              <a:t>[I	gave		child.DAT	warrior.ACC]</a:t>
            </a:r>
          </a:p>
          <a:p>
            <a:pPr marL="0" indent="0">
              <a:buNone/>
            </a:pPr>
            <a:r>
              <a:rPr lang="en-NO" sz="2400" dirty="0"/>
              <a:t>‘I gave a warrior to the child’</a:t>
            </a:r>
          </a:p>
          <a:p>
            <a:pPr marL="0" indent="0">
              <a:buNone/>
            </a:pPr>
            <a:endParaRPr lang="en-NO" sz="2400" dirty="0"/>
          </a:p>
          <a:p>
            <a:pPr marL="0" indent="0">
              <a:buNone/>
            </a:pPr>
            <a:r>
              <a:rPr lang="en-NO" sz="2400" dirty="0"/>
              <a:t>Indirect objects marked in the Dative in Shiväisith, language of Dark Elves, </a:t>
            </a:r>
            <a:r>
              <a:rPr lang="en-NO" sz="2400" i="1" dirty="0"/>
              <a:t>Thor: The Dark World</a:t>
            </a:r>
          </a:p>
          <a:p>
            <a:pPr marL="0" indent="0">
              <a:buNone/>
            </a:pPr>
            <a:endParaRPr lang="en-NO" sz="2400" b="1" dirty="0"/>
          </a:p>
        </p:txBody>
      </p:sp>
      <p:pic>
        <p:nvPicPr>
          <p:cNvPr id="9218" name="Picture 2" descr="The Warrior and His Child Painting by Ferdinand Theodor Hildebrandt">
            <a:extLst>
              <a:ext uri="{FF2B5EF4-FFF2-40B4-BE49-F238E27FC236}">
                <a16:creationId xmlns:a16="http://schemas.microsoft.com/office/drawing/2014/main" id="{8C3828FE-C643-174E-AAE6-FA56D7016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5" r="862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713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C6B9-9E67-FF49-B9D4-04D65CF0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NO" dirty="0"/>
              <a:t>Other things that you can do with a Dative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620B-2E27-9A41-93E4-FDB190422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32840"/>
            <a:ext cx="6586489" cy="4146688"/>
          </a:xfrm>
        </p:spPr>
        <p:txBody>
          <a:bodyPr>
            <a:normAutofit/>
          </a:bodyPr>
          <a:lstStyle/>
          <a:p>
            <a:r>
              <a:rPr lang="en-NO" sz="2400" dirty="0"/>
              <a:t>directions ‘toward’</a:t>
            </a:r>
          </a:p>
          <a:p>
            <a:r>
              <a:rPr lang="en-NO" sz="2400" dirty="0"/>
              <a:t>purpose ‘for’ and ‘against’</a:t>
            </a:r>
          </a:p>
          <a:p>
            <a:r>
              <a:rPr lang="en-NO" sz="2400" dirty="0"/>
              <a:t>beneficiary / maleficiary</a:t>
            </a:r>
          </a:p>
          <a:p>
            <a:r>
              <a:rPr lang="en-NO" sz="2400" dirty="0"/>
              <a:t>addressee of communication and signalling</a:t>
            </a:r>
          </a:p>
          <a:p>
            <a:r>
              <a:rPr lang="en-NO" sz="2400" dirty="0"/>
              <a:t>addressee of punishment</a:t>
            </a:r>
          </a:p>
          <a:p>
            <a:r>
              <a:rPr lang="en-NO" sz="2400" dirty="0"/>
              <a:t>competing forces (domination, subjugation, equal forces)</a:t>
            </a:r>
          </a:p>
          <a:p>
            <a:r>
              <a:rPr lang="en-NO" sz="2400" dirty="0"/>
              <a:t>(reflexive) for one’s own (selfish) benefit</a:t>
            </a:r>
          </a:p>
        </p:txBody>
      </p:sp>
      <p:pic>
        <p:nvPicPr>
          <p:cNvPr id="9218" name="Picture 2" descr="The Warrior and His Child Painting by Ferdinand Theodor Hildebrandt">
            <a:extLst>
              <a:ext uri="{FF2B5EF4-FFF2-40B4-BE49-F238E27FC236}">
                <a16:creationId xmlns:a16="http://schemas.microsoft.com/office/drawing/2014/main" id="{8C3828FE-C643-174E-AAE6-FA56D7016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75" r="862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2929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1D5E-99D4-7D46-9567-ED62A720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NO" dirty="0"/>
              <a:t>Possession via Genitive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9408-1CA5-FD48-8111-2C5E46A86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O" sz="2000" dirty="0"/>
              <a:t>Russian:</a:t>
            </a:r>
          </a:p>
          <a:p>
            <a:pPr marL="0" indent="0">
              <a:buNone/>
            </a:pPr>
            <a:r>
              <a:rPr lang="en-NO" sz="2000" dirty="0"/>
              <a:t>	</a:t>
            </a:r>
            <a:r>
              <a:rPr lang="en-NO" sz="2000" i="1" dirty="0"/>
              <a:t>komnata 	devušk</a:t>
            </a:r>
            <a:r>
              <a:rPr lang="en-NO" sz="2000" b="1" i="1" dirty="0"/>
              <a:t>i</a:t>
            </a:r>
          </a:p>
          <a:p>
            <a:pPr marL="0" indent="0">
              <a:buNone/>
            </a:pPr>
            <a:r>
              <a:rPr lang="en-NO" sz="2000" dirty="0"/>
              <a:t>	[room.NOM	girl.GEN]</a:t>
            </a:r>
          </a:p>
          <a:p>
            <a:pPr marL="0" indent="0">
              <a:buNone/>
            </a:pPr>
            <a:r>
              <a:rPr lang="en-NO" sz="2000" dirty="0"/>
              <a:t>	‘the girl’s room’</a:t>
            </a:r>
          </a:p>
          <a:p>
            <a:pPr marL="0" indent="0">
              <a:buNone/>
            </a:pPr>
            <a:endParaRPr lang="en-NO" sz="2000" dirty="0"/>
          </a:p>
          <a:p>
            <a:pPr marL="0" indent="0">
              <a:buNone/>
            </a:pPr>
            <a:r>
              <a:rPr lang="en-NO" sz="2000" dirty="0"/>
              <a:t>North Saami:</a:t>
            </a:r>
          </a:p>
          <a:p>
            <a:pPr marL="0" indent="0">
              <a:buNone/>
            </a:pPr>
            <a:r>
              <a:rPr lang="en-NO" sz="2000" dirty="0"/>
              <a:t>	</a:t>
            </a:r>
            <a:r>
              <a:rPr lang="en-NO" sz="2000" i="1" dirty="0"/>
              <a:t>nieidda 		latnja</a:t>
            </a:r>
          </a:p>
          <a:p>
            <a:pPr marL="0" indent="0">
              <a:buNone/>
            </a:pPr>
            <a:r>
              <a:rPr lang="en-NO" sz="2000" dirty="0"/>
              <a:t>	[girl.GEN		room.NOM]</a:t>
            </a:r>
          </a:p>
          <a:p>
            <a:pPr marL="0" indent="0">
              <a:buNone/>
            </a:pPr>
            <a:r>
              <a:rPr lang="en-NO" sz="2000" dirty="0"/>
              <a:t>	‘the girl’s room’</a:t>
            </a:r>
          </a:p>
          <a:p>
            <a:pPr marL="0" indent="0">
              <a:buNone/>
            </a:pPr>
            <a:endParaRPr lang="en-NO" sz="2000" dirty="0"/>
          </a:p>
        </p:txBody>
      </p:sp>
      <p:pic>
        <p:nvPicPr>
          <p:cNvPr id="10242" name="Picture 2" descr="Margaux Follis on Instagram: “~ Ambre's big girl room ~ . So happy to  finally show you the magic I created in her bedroom, f… | Girl room,  Bohemian kids, Room decor">
            <a:extLst>
              <a:ext uri="{FF2B5EF4-FFF2-40B4-BE49-F238E27FC236}">
                <a16:creationId xmlns:a16="http://schemas.microsoft.com/office/drawing/2014/main" id="{1141FB30-C15A-074C-B48A-FE8CFD943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r="1010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545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71D5E-99D4-7D46-9567-ED62A720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NO" dirty="0"/>
              <a:t>Other things you can do with a Genitive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9408-1CA5-FD48-8111-2C5E46A86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NO" sz="2000" dirty="0"/>
              <a:t>goal and source</a:t>
            </a:r>
          </a:p>
          <a:p>
            <a:r>
              <a:rPr lang="en-NO" sz="2000" dirty="0"/>
              <a:t>‘near’</a:t>
            </a:r>
          </a:p>
          <a:p>
            <a:r>
              <a:rPr lang="en-NO" sz="2000" dirty="0"/>
              <a:t>fear, avoidance, withdrawal, and approach</a:t>
            </a:r>
          </a:p>
          <a:p>
            <a:r>
              <a:rPr lang="en-NO" sz="2000" dirty="0"/>
              <a:t>‘for’ and ‘against’</a:t>
            </a:r>
          </a:p>
          <a:p>
            <a:r>
              <a:rPr lang="en-NO" sz="2000" dirty="0"/>
              <a:t>‘of’ chaining</a:t>
            </a:r>
          </a:p>
          <a:p>
            <a:r>
              <a:rPr lang="en-NO" sz="2000" dirty="0"/>
              <a:t>color</a:t>
            </a:r>
          </a:p>
          <a:p>
            <a:r>
              <a:rPr lang="en-NO" sz="2000" dirty="0"/>
              <a:t>quantification and lack of</a:t>
            </a:r>
          </a:p>
          <a:p>
            <a:r>
              <a:rPr lang="en-NO" sz="2000" dirty="0"/>
              <a:t>setting space and time</a:t>
            </a:r>
          </a:p>
          <a:p>
            <a:r>
              <a:rPr lang="en-NO" sz="2000" dirty="0"/>
              <a:t>many adpositions</a:t>
            </a:r>
          </a:p>
          <a:p>
            <a:endParaRPr lang="en-NO" sz="2000" dirty="0"/>
          </a:p>
        </p:txBody>
      </p:sp>
      <p:pic>
        <p:nvPicPr>
          <p:cNvPr id="10242" name="Picture 2" descr="Margaux Follis on Instagram: “~ Ambre's big girl room ~ . So happy to  finally show you the magic I created in her bedroom, f… | Girl room,  Bohemian kids, Room decor">
            <a:extLst>
              <a:ext uri="{FF2B5EF4-FFF2-40B4-BE49-F238E27FC236}">
                <a16:creationId xmlns:a16="http://schemas.microsoft.com/office/drawing/2014/main" id="{1141FB30-C15A-074C-B48A-FE8CFD943E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6" r="10109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97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>
            <a:normAutofit fontScale="90000"/>
          </a:bodyPr>
          <a:lstStyle/>
          <a:p>
            <a:r>
              <a:rPr lang="nb-NO" sz="4000" dirty="0" err="1"/>
              <a:t>Reflexive</a:t>
            </a:r>
            <a:r>
              <a:rPr lang="nb-NO" sz="4000" dirty="0"/>
              <a:t> </a:t>
            </a:r>
            <a:r>
              <a:rPr lang="nb-NO" sz="4000" dirty="0" err="1"/>
              <a:t>possession</a:t>
            </a:r>
            <a:r>
              <a:rPr lang="nb-NO" sz="4000" dirty="0"/>
              <a:t> in N </a:t>
            </a:r>
            <a:r>
              <a:rPr lang="nb-NO" sz="4000" dirty="0" err="1"/>
              <a:t>Saami</a:t>
            </a:r>
            <a:r>
              <a:rPr lang="nb-NO" sz="4000" dirty="0"/>
              <a:t>: </a:t>
            </a:r>
            <a:r>
              <a:rPr lang="nb-NO" sz="4000" dirty="0" err="1">
                <a:solidFill>
                  <a:srgbClr val="FF0000"/>
                </a:solidFill>
              </a:rPr>
              <a:t>ReflN</a:t>
            </a:r>
            <a:r>
              <a:rPr lang="nb-NO" sz="4000" dirty="0">
                <a:solidFill>
                  <a:srgbClr val="FF0000"/>
                </a:solidFill>
              </a:rPr>
              <a:t> </a:t>
            </a:r>
            <a:r>
              <a:rPr lang="nb-NO" sz="4000" dirty="0"/>
              <a:t>is </a:t>
            </a:r>
            <a:r>
              <a:rPr lang="nb-NO" sz="4000" dirty="0" err="1"/>
              <a:t>replacing</a:t>
            </a:r>
            <a:r>
              <a:rPr lang="nb-NO" sz="4000" dirty="0"/>
              <a:t> </a:t>
            </a:r>
            <a:r>
              <a:rPr lang="nb-NO" sz="4000" dirty="0" err="1">
                <a:solidFill>
                  <a:srgbClr val="0000FF"/>
                </a:solidFill>
              </a:rPr>
              <a:t>NPx</a:t>
            </a:r>
            <a:endParaRPr lang="nb-NO" sz="40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29" y="1105787"/>
            <a:ext cx="10792047" cy="5467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Two examples from Elle </a:t>
            </a:r>
            <a:r>
              <a:rPr lang="en-US" sz="2400" dirty="0" err="1"/>
              <a:t>Márjá</a:t>
            </a:r>
            <a:r>
              <a:rPr lang="en-US" sz="2400" dirty="0"/>
              <a:t> </a:t>
            </a:r>
            <a:r>
              <a:rPr lang="en-US" sz="2400" dirty="0" err="1"/>
              <a:t>Vars’</a:t>
            </a:r>
            <a:r>
              <a:rPr lang="en-US" sz="2400" dirty="0"/>
              <a:t> novel </a:t>
            </a:r>
            <a:r>
              <a:rPr lang="en-US" sz="2400" i="1" dirty="0" err="1"/>
              <a:t>Kátjá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0000FF"/>
                </a:solidFill>
              </a:rPr>
              <a:t>NPx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(possessive suffix, </a:t>
            </a:r>
            <a:r>
              <a:rPr lang="en-US" sz="2400" b="1" dirty="0"/>
              <a:t>HIGH morphological complexity</a:t>
            </a:r>
            <a:r>
              <a:rPr lang="en-US" sz="2400" dirty="0"/>
              <a:t>):</a:t>
            </a:r>
          </a:p>
          <a:p>
            <a:pPr marL="0" indent="0">
              <a:buNone/>
            </a:pPr>
            <a:r>
              <a:rPr lang="en-US" sz="2400" dirty="0"/>
              <a:t>(1a)	</a:t>
            </a:r>
            <a:r>
              <a:rPr lang="en-US" sz="2400" b="1" i="1" dirty="0" err="1">
                <a:solidFill>
                  <a:srgbClr val="0000FF"/>
                </a:solidFill>
              </a:rPr>
              <a:t>Kátjá</a:t>
            </a:r>
            <a:r>
              <a:rPr lang="en-US" sz="2400" i="1" dirty="0"/>
              <a:t>..</a:t>
            </a:r>
            <a:r>
              <a:rPr lang="en-US" sz="2400" i="1" dirty="0">
                <a:solidFill>
                  <a:srgbClr val="0000FF"/>
                </a:solidFill>
              </a:rPr>
              <a:t>.</a:t>
            </a:r>
            <a:r>
              <a:rPr lang="en-US" sz="2400" b="1" i="1" dirty="0">
                <a:solidFill>
                  <a:srgbClr val="0000FF"/>
                </a:solidFill>
              </a:rPr>
              <a:t>		</a:t>
            </a:r>
            <a:r>
              <a:rPr lang="en-US" sz="2400" i="1" dirty="0" err="1"/>
              <a:t>ollii</a:t>
            </a:r>
            <a:r>
              <a:rPr lang="en-US" sz="2400" i="1" dirty="0"/>
              <a:t> 			</a:t>
            </a:r>
            <a:r>
              <a:rPr lang="en-US" sz="2400" b="1" i="1" dirty="0" err="1"/>
              <a:t>latnjasi</a:t>
            </a:r>
            <a:r>
              <a:rPr lang="en-US" sz="2400" b="1" i="1" dirty="0" err="1">
                <a:solidFill>
                  <a:srgbClr val="0000FF"/>
                </a:solidFill>
              </a:rPr>
              <a:t>s</a:t>
            </a:r>
            <a:r>
              <a:rPr lang="en-US" sz="2400" dirty="0"/>
              <a:t> </a:t>
            </a:r>
            <a:endParaRPr lang="en-US" sz="2400" i="1" dirty="0"/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b="1" dirty="0" err="1"/>
              <a:t>Kátjá.</a:t>
            </a:r>
            <a:r>
              <a:rPr lang="en-US" sz="2200" b="1" cap="small" dirty="0" err="1"/>
              <a:t>nom</a:t>
            </a:r>
            <a:r>
              <a:rPr lang="en-US" sz="2200" dirty="0"/>
              <a:t> 	reach.</a:t>
            </a:r>
            <a:r>
              <a:rPr lang="en-US" sz="2200" cap="small" dirty="0"/>
              <a:t>ind.pret.3s</a:t>
            </a:r>
            <a:r>
              <a:rPr lang="en-US" sz="2200" dirty="0"/>
              <a:t> 	</a:t>
            </a:r>
            <a:r>
              <a:rPr lang="en-US" sz="2200" b="1" dirty="0"/>
              <a:t>room.</a:t>
            </a:r>
            <a:r>
              <a:rPr lang="en-US" sz="2200" b="1" cap="small" dirty="0"/>
              <a:t>ill.sg.px.3s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400" dirty="0"/>
              <a:t>	‘</a:t>
            </a:r>
            <a:r>
              <a:rPr lang="en-US" sz="2400" b="1" dirty="0" err="1">
                <a:solidFill>
                  <a:srgbClr val="0000FF"/>
                </a:solidFill>
              </a:rPr>
              <a:t>Kátjá</a:t>
            </a:r>
            <a:r>
              <a:rPr lang="en-US" sz="2400" dirty="0"/>
              <a:t>...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got to </a:t>
            </a:r>
            <a:r>
              <a:rPr lang="en-US" sz="2400" b="1" dirty="0">
                <a:solidFill>
                  <a:srgbClr val="0000FF"/>
                </a:solidFill>
              </a:rPr>
              <a:t>her </a:t>
            </a:r>
            <a:r>
              <a:rPr lang="en-US" sz="2400" b="1" dirty="0"/>
              <a:t>room</a:t>
            </a:r>
            <a:r>
              <a:rPr lang="en-US" sz="2400" dirty="0"/>
              <a:t>’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err="1">
                <a:solidFill>
                  <a:srgbClr val="FF0000"/>
                </a:solidFill>
              </a:rPr>
              <a:t>ReflN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b="1" dirty="0"/>
              <a:t>analytic construction </a:t>
            </a:r>
            <a:r>
              <a:rPr lang="en-US" sz="2400" dirty="0"/>
              <a:t>with reflexive genitive pronoun):</a:t>
            </a:r>
          </a:p>
          <a:p>
            <a:pPr marL="0" indent="0">
              <a:buNone/>
            </a:pPr>
            <a:r>
              <a:rPr lang="en-US" sz="2400" dirty="0"/>
              <a:t>(1b)	</a:t>
            </a:r>
            <a:r>
              <a:rPr lang="en-US" sz="2400" b="1" i="1" dirty="0" err="1">
                <a:solidFill>
                  <a:srgbClr val="FF0000"/>
                </a:solidFill>
              </a:rPr>
              <a:t>Kátjá</a:t>
            </a:r>
            <a:r>
              <a:rPr lang="en-US" sz="2400" i="1" dirty="0"/>
              <a:t>... 	</a:t>
            </a:r>
            <a:r>
              <a:rPr lang="en-US" sz="2400" i="1" dirty="0" err="1"/>
              <a:t>ollii</a:t>
            </a:r>
            <a:r>
              <a:rPr lang="en-US" sz="2400" i="1" dirty="0"/>
              <a:t> 			</a:t>
            </a:r>
            <a:r>
              <a:rPr lang="en-US" sz="2400" b="1" i="1" dirty="0" err="1">
                <a:solidFill>
                  <a:srgbClr val="FF0000"/>
                </a:solidFill>
              </a:rPr>
              <a:t>iežas</a:t>
            </a:r>
            <a:r>
              <a:rPr lang="en-US" sz="2400" i="1" dirty="0">
                <a:solidFill>
                  <a:srgbClr val="FF0000"/>
                </a:solidFill>
              </a:rPr>
              <a:t> 		</a:t>
            </a:r>
            <a:r>
              <a:rPr lang="en-US" sz="2400" b="1" i="1" dirty="0" err="1"/>
              <a:t>latnjii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200" b="1" dirty="0" err="1"/>
              <a:t>Kátjá.</a:t>
            </a:r>
            <a:r>
              <a:rPr lang="en-US" sz="2200" b="1" cap="small" dirty="0" err="1"/>
              <a:t>nom</a:t>
            </a:r>
            <a:r>
              <a:rPr lang="en-US" sz="2200" dirty="0"/>
              <a:t> 	reach.</a:t>
            </a:r>
            <a:r>
              <a:rPr lang="en-US" sz="2200" cap="small" dirty="0"/>
              <a:t>ind.pret.3s</a:t>
            </a:r>
            <a:r>
              <a:rPr lang="en-US" sz="2200" dirty="0"/>
              <a:t> 	</a:t>
            </a:r>
            <a:r>
              <a:rPr lang="en-US" sz="2200" b="1" cap="small" dirty="0"/>
              <a:t>refl.gen.3s 	</a:t>
            </a:r>
            <a:r>
              <a:rPr lang="en-US" sz="2200" b="1" dirty="0" err="1"/>
              <a:t>room.</a:t>
            </a:r>
            <a:r>
              <a:rPr lang="en-US" sz="2200" b="1" cap="small" dirty="0" err="1"/>
              <a:t>ill.sg</a:t>
            </a:r>
            <a:r>
              <a:rPr lang="en-US" sz="2200" dirty="0"/>
              <a:t> </a:t>
            </a:r>
          </a:p>
          <a:p>
            <a:pPr marL="0" indent="0">
              <a:buNone/>
            </a:pPr>
            <a:r>
              <a:rPr lang="en-US" sz="2400" dirty="0"/>
              <a:t>	‘</a:t>
            </a:r>
            <a:r>
              <a:rPr lang="en-US" sz="2400" b="1" dirty="0" err="1">
                <a:solidFill>
                  <a:srgbClr val="FF0000"/>
                </a:solidFill>
              </a:rPr>
              <a:t>Kátjá</a:t>
            </a:r>
            <a:r>
              <a:rPr lang="en-US" sz="2400" dirty="0"/>
              <a:t>...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/>
              <a:t>got to </a:t>
            </a:r>
            <a:r>
              <a:rPr lang="en-US" sz="2400" b="1" dirty="0">
                <a:solidFill>
                  <a:srgbClr val="FF0000"/>
                </a:solidFill>
              </a:rPr>
              <a:t>her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/>
              <a:t>room</a:t>
            </a:r>
            <a:r>
              <a:rPr lang="en-US" sz="2400" dirty="0"/>
              <a:t>’</a:t>
            </a:r>
          </a:p>
          <a:p>
            <a:pPr marL="0" indent="0">
              <a:buNone/>
            </a:pPr>
            <a:endParaRPr lang="en-US" sz="19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0" name="Freeform 29"/>
          <p:cNvSpPr/>
          <p:nvPr/>
        </p:nvSpPr>
        <p:spPr>
          <a:xfrm>
            <a:off x="2662481" y="4321977"/>
            <a:ext cx="4227417" cy="451716"/>
          </a:xfrm>
          <a:custGeom>
            <a:avLst/>
            <a:gdLst>
              <a:gd name="connsiteX0" fmla="*/ 1016000 w 1016000"/>
              <a:gd name="connsiteY0" fmla="*/ 451716 h 451716"/>
              <a:gd name="connsiteX1" fmla="*/ 606778 w 1016000"/>
              <a:gd name="connsiteY1" fmla="*/ 161 h 451716"/>
              <a:gd name="connsiteX2" fmla="*/ 0 w 1016000"/>
              <a:gd name="connsiteY2" fmla="*/ 395272 h 45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0" h="451716">
                <a:moveTo>
                  <a:pt x="1016000" y="451716"/>
                </a:moveTo>
                <a:cubicBezTo>
                  <a:pt x="896055" y="230642"/>
                  <a:pt x="776111" y="9568"/>
                  <a:pt x="606778" y="161"/>
                </a:cubicBezTo>
                <a:cubicBezTo>
                  <a:pt x="437445" y="-9246"/>
                  <a:pt x="0" y="395272"/>
                  <a:pt x="0" y="395272"/>
                </a:cubicBezTo>
              </a:path>
            </a:pathLst>
          </a:custGeom>
          <a:noFill/>
          <a:ln w="57150" cmpd="sng"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Freeform 30"/>
          <p:cNvSpPr/>
          <p:nvPr/>
        </p:nvSpPr>
        <p:spPr>
          <a:xfrm>
            <a:off x="2541181" y="1777758"/>
            <a:ext cx="4964761" cy="744391"/>
          </a:xfrm>
          <a:custGeom>
            <a:avLst/>
            <a:gdLst>
              <a:gd name="connsiteX0" fmla="*/ 1016000 w 1016000"/>
              <a:gd name="connsiteY0" fmla="*/ 451716 h 451716"/>
              <a:gd name="connsiteX1" fmla="*/ 606778 w 1016000"/>
              <a:gd name="connsiteY1" fmla="*/ 161 h 451716"/>
              <a:gd name="connsiteX2" fmla="*/ 0 w 1016000"/>
              <a:gd name="connsiteY2" fmla="*/ 395272 h 45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6000" h="451716">
                <a:moveTo>
                  <a:pt x="1016000" y="451716"/>
                </a:moveTo>
                <a:cubicBezTo>
                  <a:pt x="896055" y="230642"/>
                  <a:pt x="776111" y="9568"/>
                  <a:pt x="606778" y="161"/>
                </a:cubicBezTo>
                <a:cubicBezTo>
                  <a:pt x="437445" y="-9246"/>
                  <a:pt x="0" y="395272"/>
                  <a:pt x="0" y="395272"/>
                </a:cubicBezTo>
              </a:path>
            </a:pathLst>
          </a:custGeom>
          <a:noFill/>
          <a:ln w="57150" cmpd="sng">
            <a:solidFill>
              <a:srgbClr val="0000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642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9C6B-40EB-A74B-ADE2-F291C0A3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NO" dirty="0"/>
              <a:t>Instrumental: a case for tools</a:t>
            </a:r>
          </a:p>
        </p:txBody>
      </p:sp>
      <p:pic>
        <p:nvPicPr>
          <p:cNvPr id="11266" name="Picture 2" descr="Woman Slicing Bread With Sesame Seeds On Chopping Board Stock Photo,  Picture And Royalty Free Image. Image 24366882.">
            <a:extLst>
              <a:ext uri="{FF2B5EF4-FFF2-40B4-BE49-F238E27FC236}">
                <a16:creationId xmlns:a16="http://schemas.microsoft.com/office/drawing/2014/main" id="{1A16C86B-0190-0D4C-9C31-70A36B2C6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624" y="2682433"/>
            <a:ext cx="2708505" cy="29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5EC76-67BD-8945-A764-C6F69772A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554" y="2664149"/>
            <a:ext cx="7294703" cy="3215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O" sz="2400" dirty="0"/>
              <a:t>Russian:</a:t>
            </a:r>
          </a:p>
          <a:p>
            <a:pPr marL="0" indent="0">
              <a:buNone/>
            </a:pPr>
            <a:r>
              <a:rPr lang="en-NO" sz="2400" dirty="0"/>
              <a:t>	</a:t>
            </a:r>
            <a:r>
              <a:rPr lang="en-NO" sz="2400" i="1" dirty="0"/>
              <a:t>Devuška 	režet 	xleb 		nož</a:t>
            </a:r>
            <a:r>
              <a:rPr lang="en-NO" sz="2400" b="1" i="1" dirty="0"/>
              <a:t>om</a:t>
            </a:r>
          </a:p>
          <a:p>
            <a:pPr marL="0" indent="0">
              <a:buNone/>
            </a:pPr>
            <a:r>
              <a:rPr lang="en-NO" sz="2400" b="1" dirty="0"/>
              <a:t>	</a:t>
            </a:r>
            <a:r>
              <a:rPr lang="en-NO" sz="2400" dirty="0"/>
              <a:t>[Girl.NOM 	cuts 	bread.ACC 	knife.INS]</a:t>
            </a:r>
          </a:p>
          <a:p>
            <a:pPr marL="0" indent="0">
              <a:buNone/>
            </a:pPr>
            <a:r>
              <a:rPr lang="en-NO" sz="2400"/>
              <a:t>	‘The girl cuts bread with a knife’</a:t>
            </a:r>
            <a:endParaRPr lang="en-NO" sz="2400" dirty="0"/>
          </a:p>
        </p:txBody>
      </p:sp>
    </p:spTree>
    <p:extLst>
      <p:ext uri="{BB962C8B-B14F-4D97-AF65-F5344CB8AC3E}">
        <p14:creationId xmlns:p14="http://schemas.microsoft.com/office/powerpoint/2010/main" val="27553245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19C6B-40EB-A74B-ADE2-F291C0A3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 fontScale="90000"/>
          </a:bodyPr>
          <a:lstStyle/>
          <a:p>
            <a:r>
              <a:rPr lang="en-NO" dirty="0"/>
              <a:t>Other things you can do with an Instrumental case</a:t>
            </a:r>
          </a:p>
        </p:txBody>
      </p:sp>
      <p:pic>
        <p:nvPicPr>
          <p:cNvPr id="11266" name="Picture 2" descr="Woman Slicing Bread With Sesame Seeds On Chopping Board Stock Photo,  Picture And Royalty Free Image. Image 24366882.">
            <a:extLst>
              <a:ext uri="{FF2B5EF4-FFF2-40B4-BE49-F238E27FC236}">
                <a16:creationId xmlns:a16="http://schemas.microsoft.com/office/drawing/2014/main" id="{1A16C86B-0190-0D4C-9C31-70A36B2C6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624" y="2682433"/>
            <a:ext cx="2708505" cy="29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5EC76-67BD-8945-A764-C6F69772A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2554" y="2664149"/>
            <a:ext cx="7294703" cy="3894306"/>
          </a:xfrm>
        </p:spPr>
        <p:txBody>
          <a:bodyPr>
            <a:normAutofit/>
          </a:bodyPr>
          <a:lstStyle/>
          <a:p>
            <a:r>
              <a:rPr lang="en-NO" sz="2400" dirty="0"/>
              <a:t>path in space and time</a:t>
            </a:r>
          </a:p>
          <a:p>
            <a:r>
              <a:rPr lang="en-NO" sz="2400" dirty="0"/>
              <a:t>movement of body parts and objects</a:t>
            </a:r>
          </a:p>
          <a:p>
            <a:r>
              <a:rPr lang="en-NO" sz="2400" dirty="0"/>
              <a:t>groups</a:t>
            </a:r>
          </a:p>
          <a:p>
            <a:r>
              <a:rPr lang="en-NO" sz="2400" dirty="0"/>
              <a:t>governance, leadership</a:t>
            </a:r>
          </a:p>
          <a:p>
            <a:r>
              <a:rPr lang="en-NO" sz="2400" dirty="0"/>
              <a:t>passive agent</a:t>
            </a:r>
          </a:p>
          <a:p>
            <a:r>
              <a:rPr lang="en-NO" sz="2400" dirty="0"/>
              <a:t>proximate location</a:t>
            </a:r>
          </a:p>
          <a:p>
            <a:r>
              <a:rPr lang="en-NO" sz="2400" dirty="0"/>
              <a:t>label</a:t>
            </a:r>
          </a:p>
          <a:p>
            <a:r>
              <a:rPr lang="en-NO" sz="2400" dirty="0"/>
              <a:t>filling, exchanging</a:t>
            </a:r>
          </a:p>
        </p:txBody>
      </p:sp>
    </p:spTree>
    <p:extLst>
      <p:ext uri="{BB962C8B-B14F-4D97-AF65-F5344CB8AC3E}">
        <p14:creationId xmlns:p14="http://schemas.microsoft.com/office/powerpoint/2010/main" val="1651442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FD9C0-3081-7642-8990-AF13A7FEE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NO" sz="4100"/>
              <a:t>Comitative case: doing things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4A6A7-1538-F048-8368-B855C174F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NO" sz="2000" i="1" dirty="0"/>
              <a:t>Áhčči lea náitalan </a:t>
            </a:r>
            <a:r>
              <a:rPr lang="en-NO" sz="2000" b="1" i="1" dirty="0"/>
              <a:t>etniin</a:t>
            </a:r>
            <a:r>
              <a:rPr lang="en-NO" sz="2000" i="1" dirty="0"/>
              <a:t>, áddjá </a:t>
            </a:r>
            <a:r>
              <a:rPr lang="en-NO" sz="2000" b="1" i="1" dirty="0"/>
              <a:t>áhkuin</a:t>
            </a:r>
            <a:r>
              <a:rPr lang="en-NO" sz="2000" i="1" dirty="0"/>
              <a:t> ja vel mu eanu nai lea náitalan mu </a:t>
            </a:r>
            <a:r>
              <a:rPr lang="en-NO" sz="2000" b="1" i="1" dirty="0"/>
              <a:t>imiin</a:t>
            </a:r>
            <a:r>
              <a:rPr lang="en-NO" sz="2000" i="1" dirty="0"/>
              <a:t>.</a:t>
            </a:r>
            <a:endParaRPr lang="en-NO" sz="2000" b="1" i="1" dirty="0"/>
          </a:p>
          <a:p>
            <a:pPr marL="0" indent="0">
              <a:buNone/>
            </a:pPr>
            <a:r>
              <a:rPr lang="en-NO" sz="2000" dirty="0"/>
              <a:t>[father.NOM be married mother.COM, grandfather.NOM grandmother.COM and furthermore I.GEN uncle.NOM also be married I.GEN aunt.COM]</a:t>
            </a:r>
          </a:p>
          <a:p>
            <a:pPr marL="0" indent="0">
              <a:buNone/>
            </a:pPr>
            <a:r>
              <a:rPr lang="en-NO" sz="2000" dirty="0"/>
              <a:t>‘Father is married to mother, grandfather to grandmother, and my uncle is married to my aunt.’</a:t>
            </a:r>
          </a:p>
          <a:p>
            <a:pPr marL="0" indent="0">
              <a:buNone/>
            </a:pPr>
            <a:endParaRPr lang="en-NO" sz="2000" dirty="0"/>
          </a:p>
          <a:p>
            <a:pPr marL="0" indent="0">
              <a:buNone/>
            </a:pPr>
            <a:r>
              <a:rPr lang="en-NO" sz="2000" i="1" dirty="0"/>
              <a:t>Oaččun go hupmat du </a:t>
            </a:r>
            <a:r>
              <a:rPr lang="en-NO" sz="2000" b="1" i="1" dirty="0"/>
              <a:t>etniin</a:t>
            </a:r>
            <a:r>
              <a:rPr lang="en-NO" sz="2000" i="1" dirty="0"/>
              <a:t>?</a:t>
            </a:r>
          </a:p>
          <a:p>
            <a:pPr marL="0" indent="0">
              <a:buNone/>
            </a:pPr>
            <a:r>
              <a:rPr lang="en-NO" sz="2000" dirty="0"/>
              <a:t>[get.PRS.1.SG PART speak you.GEN mother.COM]</a:t>
            </a:r>
          </a:p>
          <a:p>
            <a:pPr marL="0" indent="0">
              <a:buNone/>
            </a:pPr>
            <a:r>
              <a:rPr lang="en-NO" sz="2000" dirty="0"/>
              <a:t>‘Can I speak with your mother?’</a:t>
            </a:r>
          </a:p>
        </p:txBody>
      </p:sp>
      <p:pic>
        <p:nvPicPr>
          <p:cNvPr id="1027" name="Picture 3" descr="A sami wedding in Kautokeino, Norway Photo by Bente Hætta, published on  altaposten.no (the lokal newspaper) | Norge, Kultur, Bryllup">
            <a:extLst>
              <a:ext uri="{FF2B5EF4-FFF2-40B4-BE49-F238E27FC236}">
                <a16:creationId xmlns:a16="http://schemas.microsoft.com/office/drawing/2014/main" id="{232B1DFC-EE9E-254E-A44A-BB70296750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0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631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52EB0-A99E-A24B-8F95-532184647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NO" sz="4100"/>
              <a:t>Instrumental and Comitative can be conflated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5DB26-0767-8F4B-9E87-B110890CE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O" sz="2400" i="1" dirty="0"/>
              <a:t>The engineer is solving a problem with a computer.</a:t>
            </a:r>
          </a:p>
          <a:p>
            <a:pPr marL="0" indent="0">
              <a:buNone/>
            </a:pPr>
            <a:r>
              <a:rPr lang="en-NO" sz="2400" dirty="0"/>
              <a:t>Is the computer a tool or a collaborator?</a:t>
            </a:r>
          </a:p>
          <a:p>
            <a:pPr marL="0" indent="0">
              <a:buNone/>
            </a:pPr>
            <a:endParaRPr lang="en-NO" sz="2400" dirty="0"/>
          </a:p>
          <a:p>
            <a:pPr marL="0" indent="0">
              <a:buNone/>
            </a:pPr>
            <a:r>
              <a:rPr lang="en-NO" sz="2400" i="1" dirty="0"/>
              <a:t>With such excellent musicians, the conductor can play great music.</a:t>
            </a:r>
          </a:p>
          <a:p>
            <a:pPr marL="0" indent="0">
              <a:buNone/>
            </a:pPr>
            <a:r>
              <a:rPr lang="en-NO" sz="2400" dirty="0"/>
              <a:t>Are the musicians instruments or collaborators?</a:t>
            </a:r>
          </a:p>
        </p:txBody>
      </p:sp>
      <p:pic>
        <p:nvPicPr>
          <p:cNvPr id="2050" name="Picture 2" descr="Business man working at computer Royalty Free Vector Image">
            <a:extLst>
              <a:ext uri="{FF2B5EF4-FFF2-40B4-BE49-F238E27FC236}">
                <a16:creationId xmlns:a16="http://schemas.microsoft.com/office/drawing/2014/main" id="{BD77CC1D-FEBD-7346-A4A9-040A5749E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9" r="14823" b="9247"/>
          <a:stretch/>
        </p:blipFill>
        <p:spPr bwMode="auto">
          <a:xfrm>
            <a:off x="0" y="317097"/>
            <a:ext cx="4635571" cy="622380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9556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710195-25F5-AB38-AF86-94B1C9869E74}"/>
              </a:ext>
            </a:extLst>
          </p:cNvPr>
          <p:cNvSpPr/>
          <p:nvPr/>
        </p:nvSpPr>
        <p:spPr>
          <a:xfrm>
            <a:off x="332365" y="6053300"/>
            <a:ext cx="3444949" cy="4818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Clip: </a:t>
            </a:r>
            <a:r>
              <a:rPr lang="nb-NO" dirty="0" err="1"/>
              <a:t>Conlanging</a:t>
            </a:r>
            <a:r>
              <a:rPr lang="nb-NO" dirty="0"/>
              <a:t>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39:20-43:54</a:t>
            </a:r>
            <a:r>
              <a:rPr lang="en-NO" dirty="0">
                <a:effectLst/>
              </a:rPr>
              <a:t>  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661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8FAE233-6772-4344-86BF-1EE719FC1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177"/>
            <a:ext cx="12192000" cy="6046033"/>
          </a:xfrm>
          <a:prstGeom prst="rect">
            <a:avLst/>
          </a:prstGeom>
        </p:spPr>
      </p:pic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7B1377CE-500C-BB40-815E-2BD3A2BA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22" y="3487918"/>
            <a:ext cx="3043348" cy="21134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3064EE-62EA-2047-95A2-B8F51BE7C03F}"/>
              </a:ext>
            </a:extLst>
          </p:cNvPr>
          <p:cNvSpPr txBox="1"/>
          <p:nvPr/>
        </p:nvSpPr>
        <p:spPr>
          <a:xfrm>
            <a:off x="3429244" y="184373"/>
            <a:ext cx="5333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Feature 49A: Number of Cases</a:t>
            </a:r>
          </a:p>
        </p:txBody>
      </p:sp>
    </p:spTree>
    <p:extLst>
      <p:ext uri="{BB962C8B-B14F-4D97-AF65-F5344CB8AC3E}">
        <p14:creationId xmlns:p14="http://schemas.microsoft.com/office/powerpoint/2010/main" val="3352527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C02C1-50C8-B146-8F79-3DF2A0D4F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Vocative: a case for calling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FB162-46CF-1849-A32E-12531DD30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Vocatives in Old Church Slavonic: </a:t>
            </a:r>
            <a:r>
              <a:rPr lang="en-NO" i="1" dirty="0"/>
              <a:t>Bože</a:t>
            </a:r>
            <a:r>
              <a:rPr lang="en-NO" dirty="0"/>
              <a:t> ‘God!’, </a:t>
            </a:r>
            <a:r>
              <a:rPr lang="en-NO" i="1" dirty="0"/>
              <a:t>Gospodi</a:t>
            </a:r>
            <a:r>
              <a:rPr lang="en-NO" dirty="0"/>
              <a:t> ‘Lord!’</a:t>
            </a:r>
          </a:p>
          <a:p>
            <a:r>
              <a:rPr lang="en-US" dirty="0"/>
              <a:t>“New vocatives” in Russian formed by truncation of a final -</a:t>
            </a:r>
            <a:r>
              <a:rPr lang="en-US" i="1" dirty="0"/>
              <a:t>a</a:t>
            </a:r>
            <a:r>
              <a:rPr lang="en-US" dirty="0"/>
              <a:t> (as in </a:t>
            </a:r>
            <a:r>
              <a:rPr lang="en-US" i="1" dirty="0"/>
              <a:t>mam!</a:t>
            </a:r>
            <a:r>
              <a:rPr lang="en-US" dirty="0"/>
              <a:t> ‘mama!’, </a:t>
            </a:r>
            <a:r>
              <a:rPr lang="en-US" i="1" dirty="0"/>
              <a:t>Sa</a:t>
            </a:r>
            <a:r>
              <a:rPr lang="se-NO" i="1" dirty="0"/>
              <a:t>š!</a:t>
            </a:r>
            <a:r>
              <a:rPr lang="se-NO" dirty="0"/>
              <a:t> ‘Sasha!’</a:t>
            </a:r>
            <a:r>
              <a:rPr lang="en-NO" dirty="0"/>
              <a:t> </a:t>
            </a:r>
          </a:p>
          <a:p>
            <a:r>
              <a:rPr lang="en-NO" dirty="0"/>
              <a:t>New vocative in N. Sámi:</a:t>
            </a:r>
          </a:p>
          <a:p>
            <a:pPr marL="0" indent="0">
              <a:buNone/>
            </a:pPr>
            <a:r>
              <a:rPr lang="nb-NO" i="1" dirty="0"/>
              <a:t>	Gula,			 </a:t>
            </a:r>
            <a:r>
              <a:rPr lang="nb-NO" b="1" i="1" dirty="0" err="1"/>
              <a:t>mánážan</a:t>
            </a:r>
            <a:r>
              <a:rPr lang="nb-NO" b="1" i="1" dirty="0"/>
              <a:t>.</a:t>
            </a:r>
            <a:r>
              <a:rPr lang="nb-NO" i="1" dirty="0"/>
              <a:t> </a:t>
            </a:r>
          </a:p>
          <a:p>
            <a:pPr marL="0" indent="0">
              <a:buNone/>
            </a:pPr>
            <a:r>
              <a:rPr lang="nb-NO" b="1" i="1" dirty="0"/>
              <a:t>	</a:t>
            </a:r>
            <a:r>
              <a:rPr lang="nb-NO" dirty="0"/>
              <a:t>listen.</a:t>
            </a:r>
            <a:r>
              <a:rPr lang="nb-NO" cap="small" dirty="0"/>
              <a:t>imper.2s</a:t>
            </a:r>
            <a:r>
              <a:rPr lang="nb-NO" dirty="0"/>
              <a:t> 	</a:t>
            </a:r>
            <a:r>
              <a:rPr lang="nb-NO" b="1" dirty="0"/>
              <a:t>child.</a:t>
            </a:r>
            <a:r>
              <a:rPr lang="nb-NO" b="1" cap="small" dirty="0"/>
              <a:t>dim.nom.sg.px.1s</a:t>
            </a:r>
            <a:endParaRPr lang="en-NO" dirty="0"/>
          </a:p>
          <a:p>
            <a:pPr marL="0" indent="0">
              <a:buNone/>
            </a:pPr>
            <a:r>
              <a:rPr lang="en-US" dirty="0"/>
              <a:t>	‘Listen, </a:t>
            </a:r>
            <a:r>
              <a:rPr lang="en-US" b="1" dirty="0"/>
              <a:t>my little child</a:t>
            </a:r>
            <a:r>
              <a:rPr lang="en-US" dirty="0"/>
              <a:t>.’</a:t>
            </a:r>
            <a:endParaRPr lang="en-NO" dirty="0"/>
          </a:p>
          <a:p>
            <a:pPr lvl="1"/>
            <a:endParaRPr lang="en-NO" dirty="0"/>
          </a:p>
          <a:p>
            <a:r>
              <a:rPr lang="en-NO" dirty="0"/>
              <a:t>Largely restricted to names and kinship terms</a:t>
            </a:r>
          </a:p>
        </p:txBody>
      </p:sp>
    </p:spTree>
    <p:extLst>
      <p:ext uri="{BB962C8B-B14F-4D97-AF65-F5344CB8AC3E}">
        <p14:creationId xmlns:p14="http://schemas.microsoft.com/office/powerpoint/2010/main" val="3624408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DB1B-3E95-0B4B-8E3F-C750DACC5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Local cases, as in Finnish/Kven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36D57-27AA-514F-9B24-4320FB0BA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Locative: in/at a place (no movement)</a:t>
            </a:r>
          </a:p>
          <a:p>
            <a:r>
              <a:rPr lang="en-NO" dirty="0"/>
              <a:t>Adessive: near something</a:t>
            </a:r>
          </a:p>
          <a:p>
            <a:r>
              <a:rPr lang="en-NO" dirty="0"/>
              <a:t>Allative: toward something</a:t>
            </a:r>
          </a:p>
          <a:p>
            <a:r>
              <a:rPr lang="en-NO" dirty="0"/>
              <a:t>Ablative: away from something</a:t>
            </a:r>
          </a:p>
          <a:p>
            <a:r>
              <a:rPr lang="en-NO" dirty="0"/>
              <a:t>Inessive: inside something </a:t>
            </a:r>
          </a:p>
          <a:p>
            <a:r>
              <a:rPr lang="en-NO" dirty="0"/>
              <a:t>Illative: into something</a:t>
            </a:r>
          </a:p>
          <a:p>
            <a:r>
              <a:rPr lang="en-NO" dirty="0"/>
              <a:t>Ellative: out of something</a:t>
            </a:r>
          </a:p>
          <a:p>
            <a:r>
              <a:rPr lang="en-NO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05959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B39EA-C2CE-BC4F-8659-02C297C64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NO" sz="4100"/>
              <a:t>A prolative case </a:t>
            </a:r>
            <a:br>
              <a:rPr lang="en-NO" sz="4100"/>
            </a:br>
            <a:r>
              <a:rPr lang="en-NO" sz="4100"/>
              <a:t>in North Sámi?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ECEB3-101E-5B48-9ADD-66F214E4A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0" y="2314807"/>
            <a:ext cx="6863619" cy="4320785"/>
          </a:xfrm>
        </p:spPr>
        <p:txBody>
          <a:bodyPr>
            <a:normAutofit/>
          </a:bodyPr>
          <a:lstStyle/>
          <a:p>
            <a:r>
              <a:rPr lang="en-NO" sz="1600" i="1" dirty="0"/>
              <a:t>ráigi</a:t>
            </a:r>
            <a:r>
              <a:rPr lang="en-NO" sz="1600" dirty="0"/>
              <a:t> ‘hole’ in North Saami</a:t>
            </a:r>
          </a:p>
          <a:p>
            <a:r>
              <a:rPr lang="en-GB" sz="1600" dirty="0"/>
              <a:t>“the suffix –</a:t>
            </a:r>
            <a:r>
              <a:rPr lang="en-GB" sz="1600" i="1" dirty="0" err="1"/>
              <a:t>ráigge</a:t>
            </a:r>
            <a:r>
              <a:rPr lang="en-GB" sz="1600" dirty="0"/>
              <a:t> – originating in the genitive-accusative form of the noun </a:t>
            </a:r>
            <a:r>
              <a:rPr lang="en-GB" sz="1600" i="1" dirty="0" err="1"/>
              <a:t>ráigi</a:t>
            </a:r>
            <a:r>
              <a:rPr lang="en-GB" sz="1600" dirty="0"/>
              <a:t> ‘hole, opening’ – has many case-like features that make it look like a … prolative (‘along, through’) case”</a:t>
            </a:r>
            <a:endParaRPr lang="en-NO" sz="1600" i="1" dirty="0"/>
          </a:p>
          <a:p>
            <a:r>
              <a:rPr lang="en-GB" sz="1600" i="1" dirty="0" err="1"/>
              <a:t>uksa</a:t>
            </a:r>
            <a:r>
              <a:rPr lang="en-GB" sz="1600" b="1" i="1" dirty="0" err="1"/>
              <a:t>ráigge</a:t>
            </a:r>
            <a:r>
              <a:rPr lang="en-GB" sz="1600" dirty="0"/>
              <a:t> ‘through the door’,  </a:t>
            </a:r>
            <a:r>
              <a:rPr lang="en-GB" sz="1600" i="1" dirty="0" err="1"/>
              <a:t>bálgges</a:t>
            </a:r>
            <a:r>
              <a:rPr lang="en-GB" sz="1600" b="1" i="1" dirty="0" err="1"/>
              <a:t>ráigge</a:t>
            </a:r>
            <a:r>
              <a:rPr lang="en-GB" sz="1600" dirty="0"/>
              <a:t> ‘along the path’</a:t>
            </a:r>
          </a:p>
          <a:p>
            <a:pPr marL="0" indent="0">
              <a:buNone/>
            </a:pPr>
            <a:r>
              <a:rPr lang="en-NO" sz="1600" dirty="0"/>
              <a:t> </a:t>
            </a:r>
          </a:p>
          <a:p>
            <a:pPr marL="0" indent="0">
              <a:buNone/>
            </a:pPr>
            <a:r>
              <a:rPr lang="en-GB" sz="1600" i="1" dirty="0"/>
              <a:t>Mon </a:t>
            </a:r>
            <a:r>
              <a:rPr lang="en-GB" sz="1600" i="1" dirty="0" err="1"/>
              <a:t>ledjen</a:t>
            </a:r>
            <a:r>
              <a:rPr lang="en-GB" sz="1600" i="1" dirty="0"/>
              <a:t> </a:t>
            </a:r>
            <a:r>
              <a:rPr lang="en-GB" sz="1600" i="1" dirty="0" err="1"/>
              <a:t>boahtime</a:t>
            </a:r>
            <a:r>
              <a:rPr lang="en-GB" sz="1600" i="1" dirty="0"/>
              <a:t> </a:t>
            </a:r>
            <a:r>
              <a:rPr lang="en-GB" sz="1600" i="1" dirty="0" err="1"/>
              <a:t>Álaheajus</a:t>
            </a:r>
            <a:r>
              <a:rPr lang="en-GB" sz="1600" i="1" dirty="0"/>
              <a:t> </a:t>
            </a:r>
            <a:r>
              <a:rPr lang="en-GB" sz="1600" i="1" dirty="0" err="1"/>
              <a:t>siidii</a:t>
            </a:r>
            <a:r>
              <a:rPr lang="en-GB" sz="1600" i="1" dirty="0"/>
              <a:t> </a:t>
            </a:r>
            <a:r>
              <a:rPr lang="en-GB" sz="1600" b="1" i="1" dirty="0"/>
              <a:t>dan min </a:t>
            </a:r>
            <a:r>
              <a:rPr lang="en-GB" sz="1600" b="1" i="1" dirty="0" err="1"/>
              <a:t>boares</a:t>
            </a:r>
            <a:r>
              <a:rPr lang="en-GB" sz="1600" b="1" i="1" dirty="0"/>
              <a:t> </a:t>
            </a:r>
            <a:r>
              <a:rPr lang="en-GB" sz="1600" b="1" i="1" dirty="0" err="1"/>
              <a:t>jođáhatráigge</a:t>
            </a:r>
            <a:r>
              <a:rPr lang="en-GB" sz="1600" dirty="0"/>
              <a:t> </a:t>
            </a:r>
          </a:p>
          <a:p>
            <a:pPr marL="0" indent="0">
              <a:buNone/>
            </a:pPr>
            <a:r>
              <a:rPr lang="en-GB" sz="1600" dirty="0"/>
              <a:t>[1SG be.PST.1SG </a:t>
            </a:r>
            <a:r>
              <a:rPr lang="en-GB" sz="1600" dirty="0" err="1"/>
              <a:t>come.PROG</a:t>
            </a:r>
            <a:r>
              <a:rPr lang="en-GB" sz="1600" dirty="0"/>
              <a:t> </a:t>
            </a:r>
            <a:r>
              <a:rPr lang="en-GB" sz="1600" dirty="0" err="1"/>
              <a:t>Álaheadju.LOC</a:t>
            </a:r>
            <a:r>
              <a:rPr lang="en-GB" sz="1600" dirty="0"/>
              <a:t> </a:t>
            </a:r>
            <a:r>
              <a:rPr lang="en-GB" sz="1600" dirty="0" err="1"/>
              <a:t>camp.ILL</a:t>
            </a:r>
            <a:r>
              <a:rPr lang="en-GB" sz="1600" dirty="0"/>
              <a:t> </a:t>
            </a:r>
            <a:r>
              <a:rPr lang="en-GB" sz="1600" dirty="0" err="1"/>
              <a:t>it.GENACC</a:t>
            </a:r>
            <a:r>
              <a:rPr lang="en-GB" sz="1600" dirty="0"/>
              <a:t> 1PL.GENACC old </a:t>
            </a:r>
            <a:r>
              <a:rPr lang="en-GB" sz="1600" dirty="0" err="1"/>
              <a:t>reindeer.track.PROL</a:t>
            </a:r>
            <a:r>
              <a:rPr lang="en-GB" sz="1600" dirty="0"/>
              <a:t>] </a:t>
            </a:r>
          </a:p>
          <a:p>
            <a:pPr marL="0" indent="0">
              <a:buNone/>
            </a:pPr>
            <a:r>
              <a:rPr lang="en-GB" sz="1600" dirty="0"/>
              <a:t>‘I was returning back home from </a:t>
            </a:r>
            <a:r>
              <a:rPr lang="en-GB" sz="1600" dirty="0" err="1"/>
              <a:t>Álaheadju</a:t>
            </a:r>
            <a:r>
              <a:rPr lang="en-GB" sz="1600" dirty="0"/>
              <a:t> along the old reindeer track of ours’</a:t>
            </a:r>
            <a:endParaRPr lang="en-NO" sz="1600" dirty="0"/>
          </a:p>
          <a:p>
            <a:endParaRPr lang="en-NO" sz="1600" dirty="0"/>
          </a:p>
          <a:p>
            <a:r>
              <a:rPr lang="en-NO" sz="1600" dirty="0"/>
              <a:t>Ylikoski, Jussi. </a:t>
            </a:r>
            <a:r>
              <a:rPr lang="en-GB" sz="1600" dirty="0"/>
              <a:t>(2014). </a:t>
            </a:r>
            <a:r>
              <a:rPr lang="en-GB" sz="1600" dirty="0">
                <a:hlinkClick r:id="rId2"/>
              </a:rPr>
              <a:t>Davvisámegiela ‑</a:t>
            </a:r>
            <a:r>
              <a:rPr lang="en-GB" sz="1600" i="1" dirty="0">
                <a:hlinkClick r:id="rId2"/>
              </a:rPr>
              <a:t>ráigge</a:t>
            </a:r>
            <a:r>
              <a:rPr lang="en-GB" sz="1600" dirty="0">
                <a:hlinkClick r:id="rId2"/>
              </a:rPr>
              <a:t> – substantiiva, advearba, postposišuvdna vai kásus?</a:t>
            </a:r>
            <a:r>
              <a:rPr lang="en-GB" sz="1600" dirty="0"/>
              <a:t>. – </a:t>
            </a:r>
            <a:r>
              <a:rPr lang="en-GB" sz="1600" i="1" dirty="0"/>
              <a:t>Sámi </a:t>
            </a:r>
            <a:r>
              <a:rPr lang="en-GB" sz="1600" i="1" dirty="0" err="1"/>
              <a:t>dieđalaš</a:t>
            </a:r>
            <a:r>
              <a:rPr lang="en-GB" sz="1600" i="1" dirty="0"/>
              <a:t> </a:t>
            </a:r>
            <a:r>
              <a:rPr lang="en-GB" sz="1600" i="1" dirty="0" err="1"/>
              <a:t>áigečála</a:t>
            </a:r>
            <a:r>
              <a:rPr lang="en-GB" sz="1600" dirty="0"/>
              <a:t> 2/2014: 47–70. </a:t>
            </a:r>
            <a:endParaRPr lang="en-NO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01E282-24F8-EB4B-8D98-50547A48A8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0" r="5012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0941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F24E-6BAE-D142-B617-B42358551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anchor="b">
            <a:normAutofit/>
          </a:bodyPr>
          <a:lstStyle/>
          <a:p>
            <a:r>
              <a:rPr lang="en-NO" sz="3400" dirty="0"/>
              <a:t>A contaminative case (adjective?) in North Sámi?</a:t>
            </a:r>
          </a:p>
        </p:txBody>
      </p:sp>
      <p:pic>
        <p:nvPicPr>
          <p:cNvPr id="2050" name="Picture 2" descr="The Bloody hand | A hand covered in &quot;Blood&quot; (food coloring).… | Flickr">
            <a:extLst>
              <a:ext uri="{FF2B5EF4-FFF2-40B4-BE49-F238E27FC236}">
                <a16:creationId xmlns:a16="http://schemas.microsoft.com/office/drawing/2014/main" id="{FD4D4D07-8F5E-FA4D-B171-1A5C6134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7624" y="2682433"/>
            <a:ext cx="1961836" cy="29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F4A43-FF3B-684E-8CC0-2B01C939C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1011" y="2538615"/>
            <a:ext cx="7686589" cy="4021837"/>
          </a:xfrm>
        </p:spPr>
        <p:txBody>
          <a:bodyPr>
            <a:normAutofit/>
          </a:bodyPr>
          <a:lstStyle/>
          <a:p>
            <a:r>
              <a:rPr lang="en-GB" sz="2200" dirty="0"/>
              <a:t>suffix –</a:t>
            </a:r>
            <a:r>
              <a:rPr lang="en-GB" sz="2200" i="1" dirty="0" err="1"/>
              <a:t>naga</a:t>
            </a:r>
            <a:r>
              <a:rPr lang="en-GB" sz="2200" dirty="0"/>
              <a:t> </a:t>
            </a:r>
          </a:p>
          <a:p>
            <a:pPr marL="457200" lvl="1" indent="0">
              <a:buNone/>
            </a:pPr>
            <a:r>
              <a:rPr lang="en-GB" sz="2200" i="1" dirty="0" err="1"/>
              <a:t>Giehta</a:t>
            </a:r>
            <a:r>
              <a:rPr lang="en-GB" sz="2200" i="1" dirty="0"/>
              <a:t> lea </a:t>
            </a:r>
            <a:r>
              <a:rPr lang="en-GB" sz="2200" i="1" dirty="0" err="1"/>
              <a:t>varranaga</a:t>
            </a:r>
            <a:r>
              <a:rPr lang="en-GB" sz="2200" dirty="0"/>
              <a:t>/</a:t>
            </a:r>
            <a:r>
              <a:rPr lang="en-GB" sz="2200" i="1" dirty="0" err="1"/>
              <a:t>málanaga</a:t>
            </a:r>
            <a:r>
              <a:rPr lang="en-GB" sz="2200" dirty="0"/>
              <a:t>/</a:t>
            </a:r>
            <a:r>
              <a:rPr lang="en-GB" sz="2200" i="1" dirty="0" err="1"/>
              <a:t>betoŋganaga</a:t>
            </a:r>
            <a:r>
              <a:rPr lang="en-GB" sz="2200" dirty="0"/>
              <a:t> </a:t>
            </a:r>
          </a:p>
          <a:p>
            <a:pPr marL="457200" lvl="1" indent="0">
              <a:buNone/>
            </a:pPr>
            <a:r>
              <a:rPr lang="en-GB" sz="2200" dirty="0"/>
              <a:t>[hand be.3SG blood/paint/</a:t>
            </a:r>
            <a:r>
              <a:rPr lang="en-GB" sz="2200" dirty="0" err="1"/>
              <a:t>concrete.NAGA</a:t>
            </a:r>
            <a:r>
              <a:rPr lang="en-GB" sz="2200" dirty="0"/>
              <a:t>] </a:t>
            </a:r>
          </a:p>
          <a:p>
            <a:pPr marL="457200" lvl="1" indent="0">
              <a:buNone/>
            </a:pPr>
            <a:r>
              <a:rPr lang="en-GB" sz="2200" dirty="0"/>
              <a:t>‘the hand is stained with blood/paint/concrete’</a:t>
            </a:r>
          </a:p>
          <a:p>
            <a:r>
              <a:rPr lang="en-GB" sz="2200" i="1" dirty="0" err="1"/>
              <a:t>varranaga</a:t>
            </a:r>
            <a:r>
              <a:rPr lang="en-GB" sz="2200" i="1" dirty="0"/>
              <a:t> </a:t>
            </a:r>
            <a:r>
              <a:rPr lang="en-GB" sz="2200" i="1" dirty="0" err="1"/>
              <a:t>tragediija</a:t>
            </a:r>
            <a:r>
              <a:rPr lang="en-GB" sz="2200" dirty="0"/>
              <a:t> [</a:t>
            </a:r>
            <a:r>
              <a:rPr lang="en-GB" sz="2200" dirty="0" err="1"/>
              <a:t>blood.NAGA</a:t>
            </a:r>
            <a:r>
              <a:rPr lang="en-GB" sz="2200" dirty="0"/>
              <a:t>] ‘bloody tragedy’,  </a:t>
            </a:r>
            <a:r>
              <a:rPr lang="en-GB" sz="2200" i="1" dirty="0" err="1"/>
              <a:t>mihcamárnaga</a:t>
            </a:r>
            <a:r>
              <a:rPr lang="en-GB" sz="2200" dirty="0"/>
              <a:t> [</a:t>
            </a:r>
            <a:r>
              <a:rPr lang="en-GB" sz="2200" dirty="0" err="1"/>
              <a:t>Midsummer.NAGA</a:t>
            </a:r>
            <a:r>
              <a:rPr lang="en-GB" sz="2200" dirty="0"/>
              <a:t>] ‘with remnants of (having celebrated) Midsummer’</a:t>
            </a:r>
          </a:p>
          <a:p>
            <a:r>
              <a:rPr lang="en-GB" sz="2200" dirty="0" err="1"/>
              <a:t>Ylikosi</a:t>
            </a:r>
            <a:r>
              <a:rPr lang="en-GB" sz="2200" dirty="0"/>
              <a:t>, </a:t>
            </a:r>
            <a:r>
              <a:rPr lang="en-GB" sz="2200" dirty="0" err="1"/>
              <a:t>Jussi</a:t>
            </a:r>
            <a:r>
              <a:rPr lang="en-GB" sz="2200" dirty="0"/>
              <a:t>. (2014). </a:t>
            </a:r>
            <a:r>
              <a:rPr lang="en-GB" sz="2200" dirty="0">
                <a:hlinkClick r:id="rId3"/>
              </a:rPr>
              <a:t>Davvisámegiela substantiivavuđot -</a:t>
            </a:r>
            <a:r>
              <a:rPr lang="en-GB" sz="2200" i="1" dirty="0">
                <a:hlinkClick r:id="rId3"/>
              </a:rPr>
              <a:t>naga</a:t>
            </a:r>
            <a:r>
              <a:rPr lang="en-GB" sz="2200" dirty="0">
                <a:hlinkClick r:id="rId3"/>
              </a:rPr>
              <a:t>-hámit giellaoahpa ja sátnevuorkká rájá alde</a:t>
            </a:r>
            <a:r>
              <a:rPr lang="en-GB" sz="2200" dirty="0"/>
              <a:t>. – </a:t>
            </a:r>
            <a:r>
              <a:rPr lang="en-GB" sz="2200" i="1" dirty="0"/>
              <a:t>Sámi </a:t>
            </a:r>
            <a:r>
              <a:rPr lang="en-GB" sz="2200" i="1" dirty="0" err="1"/>
              <a:t>dieđalaš</a:t>
            </a:r>
            <a:r>
              <a:rPr lang="en-GB" sz="2200" i="1" dirty="0"/>
              <a:t> </a:t>
            </a:r>
            <a:r>
              <a:rPr lang="en-GB" sz="2200" i="1" dirty="0" err="1"/>
              <a:t>áigečála</a:t>
            </a:r>
            <a:r>
              <a:rPr lang="en-GB" sz="2200" dirty="0"/>
              <a:t> 1/2014: 51–71. </a:t>
            </a:r>
            <a:endParaRPr lang="en-NO" sz="2200" dirty="0"/>
          </a:p>
        </p:txBody>
      </p:sp>
    </p:spTree>
    <p:extLst>
      <p:ext uri="{BB962C8B-B14F-4D97-AF65-F5344CB8AC3E}">
        <p14:creationId xmlns:p14="http://schemas.microsoft.com/office/powerpoint/2010/main" val="2413163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</p:spTree>
    <p:extLst>
      <p:ext uri="{BB962C8B-B14F-4D97-AF65-F5344CB8AC3E}">
        <p14:creationId xmlns:p14="http://schemas.microsoft.com/office/powerpoint/2010/main" val="3807547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C64F-C1D4-904A-90B6-B47CC82D9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Exponence: how case meanings are expressed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C932F-46AA-A744-AC43-F91EFAE1B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case, adpositions (prepositions and postpositions), combinations of the two</a:t>
            </a:r>
          </a:p>
          <a:p>
            <a:r>
              <a:rPr lang="en-NO" dirty="0"/>
              <a:t>Historically: </a:t>
            </a:r>
          </a:p>
          <a:p>
            <a:pPr lvl="1"/>
            <a:r>
              <a:rPr lang="en-NO" dirty="0"/>
              <a:t>adpositions (which might themselves be derived from nouns or other words) become clitics (the get attached to nouns) and then become case affixes</a:t>
            </a:r>
          </a:p>
          <a:p>
            <a:pPr lvl="1"/>
            <a:r>
              <a:rPr lang="en-NO" dirty="0"/>
              <a:t>affixes (especially suffixes) erode and get lost</a:t>
            </a:r>
          </a:p>
          <a:p>
            <a:pPr lvl="1"/>
            <a:r>
              <a:rPr lang="en-NO" dirty="0"/>
              <a:t>(new) adpositions step in and the cycle repeats</a:t>
            </a:r>
          </a:p>
        </p:txBody>
      </p:sp>
    </p:spTree>
    <p:extLst>
      <p:ext uri="{BB962C8B-B14F-4D97-AF65-F5344CB8AC3E}">
        <p14:creationId xmlns:p14="http://schemas.microsoft.com/office/powerpoint/2010/main" val="18596033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97A384-18F4-AB4B-B2C0-330DEC564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994"/>
            <a:ext cx="12192000" cy="6037572"/>
          </a:xfrm>
          <a:prstGeom prst="rect">
            <a:avLst/>
          </a:prstGeom>
        </p:spPr>
      </p:pic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FA03FB23-3B70-7D44-976C-95C3893E2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4486" y="2403835"/>
            <a:ext cx="2148324" cy="1937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4BAB87-220F-5B4D-BDE2-4E762FD24B89}"/>
              </a:ext>
            </a:extLst>
          </p:cNvPr>
          <p:cNvSpPr txBox="1"/>
          <p:nvPr/>
        </p:nvSpPr>
        <p:spPr>
          <a:xfrm>
            <a:off x="2901856" y="240219"/>
            <a:ext cx="6388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/>
              <a:t>Feature 51A: Position of Case Affixes</a:t>
            </a:r>
          </a:p>
        </p:txBody>
      </p:sp>
    </p:spTree>
    <p:extLst>
      <p:ext uri="{BB962C8B-B14F-4D97-AF65-F5344CB8AC3E}">
        <p14:creationId xmlns:p14="http://schemas.microsoft.com/office/powerpoint/2010/main" val="20238321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efiance irathient costume - Google Search | Defiance syfy, Sci fi tv  shows, Stage costume design">
            <a:extLst>
              <a:ext uri="{FF2B5EF4-FFF2-40B4-BE49-F238E27FC236}">
                <a16:creationId xmlns:a16="http://schemas.microsoft.com/office/drawing/2014/main" id="{E25ED345-EC24-C04D-A7C8-3BA209848D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4234D-1D3D-BC4E-AFBA-110B8B353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/>
              <a:t>Irathient nouns</a:t>
            </a:r>
          </a:p>
        </p:txBody>
      </p: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380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46A46-860B-F94A-94C2-3CEB7871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Irathient nouns have monosyllabic stems…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2CED7-D12B-1040-8BA3-EAA4E77A2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O" dirty="0"/>
              <a:t>to which we add:</a:t>
            </a:r>
          </a:p>
          <a:p>
            <a:pPr lvl="1"/>
            <a:r>
              <a:rPr lang="en-NO" dirty="0"/>
              <a:t>Prefixes to express 18 word classes (genders)</a:t>
            </a:r>
          </a:p>
          <a:p>
            <a:pPr lvl="2"/>
            <a:r>
              <a:rPr lang="en-NO" dirty="0"/>
              <a:t>Prefixes distinguish neutral vs. dangerous for beings, animals, plants, objects, substances</a:t>
            </a:r>
          </a:p>
          <a:p>
            <a:pPr lvl="2"/>
            <a:r>
              <a:rPr lang="en-NO" dirty="0"/>
              <a:t>Prefixes also distinguish places/passive objects, abstractions, groups/collectives, actions</a:t>
            </a:r>
          </a:p>
          <a:p>
            <a:pPr lvl="2"/>
            <a:r>
              <a:rPr lang="en-NO" dirty="0"/>
              <a:t>Prefixes also distinguish animate vs. inanimate and diminutive vs. augmentative</a:t>
            </a:r>
          </a:p>
          <a:p>
            <a:pPr lvl="1"/>
            <a:r>
              <a:rPr lang="en-NO" dirty="0"/>
              <a:t>Suffixes for singular and plural</a:t>
            </a:r>
          </a:p>
          <a:p>
            <a:pPr lvl="1"/>
            <a:r>
              <a:rPr lang="en-NO" dirty="0"/>
              <a:t>Singular suffixes are specified by the word classes</a:t>
            </a:r>
          </a:p>
          <a:p>
            <a:pPr lvl="1"/>
            <a:r>
              <a:rPr lang="en-NO" dirty="0"/>
              <a:t>Plural suffixes are specified by relationship to the singular suffixes</a:t>
            </a:r>
          </a:p>
          <a:p>
            <a:pPr lvl="1"/>
            <a:endParaRPr lang="en-NO" dirty="0"/>
          </a:p>
          <a:p>
            <a:r>
              <a:rPr lang="en-NO" dirty="0"/>
              <a:t>Varying prefixes makes it possible to coin interesting related words like: </a:t>
            </a:r>
            <a:r>
              <a:rPr lang="en-NO" i="1" dirty="0"/>
              <a:t>ulluze</a:t>
            </a:r>
            <a:r>
              <a:rPr lang="en-NO" dirty="0"/>
              <a:t> ‘reason’ (object) vs. </a:t>
            </a:r>
            <a:r>
              <a:rPr lang="en-NO" i="1" dirty="0"/>
              <a:t>elluzu</a:t>
            </a:r>
            <a:r>
              <a:rPr lang="en-NO" dirty="0"/>
              <a:t> ‘excuse’ (dangerous object) and </a:t>
            </a:r>
            <a:r>
              <a:rPr lang="en-NO" i="1" dirty="0"/>
              <a:t>uttu</a:t>
            </a:r>
            <a:r>
              <a:rPr lang="en-NO" dirty="0"/>
              <a:t> ‘advice’ vs. </a:t>
            </a:r>
            <a:r>
              <a:rPr lang="en-NO" i="1" dirty="0"/>
              <a:t>ettu</a:t>
            </a:r>
            <a:r>
              <a:rPr lang="en-NO" dirty="0"/>
              <a:t> ‘criticism’</a:t>
            </a:r>
          </a:p>
        </p:txBody>
      </p:sp>
    </p:spTree>
    <p:extLst>
      <p:ext uri="{BB962C8B-B14F-4D97-AF65-F5344CB8AC3E}">
        <p14:creationId xmlns:p14="http://schemas.microsoft.com/office/powerpoint/2010/main" val="32793737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A51B2F-8548-9F34-8771-EB286F83CD2F}"/>
              </a:ext>
            </a:extLst>
          </p:cNvPr>
          <p:cNvSpPr/>
          <p:nvPr/>
        </p:nvSpPr>
        <p:spPr>
          <a:xfrm>
            <a:off x="332365" y="6053300"/>
            <a:ext cx="3444949" cy="48185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Clip: </a:t>
            </a:r>
            <a:r>
              <a:rPr lang="nb-NO" dirty="0" err="1"/>
              <a:t>Conlanging</a:t>
            </a:r>
            <a:r>
              <a:rPr lang="nb-NO" dirty="0"/>
              <a:t> 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27:13-34:54</a:t>
            </a:r>
            <a:r>
              <a:rPr lang="en-NO">
                <a:effectLst/>
              </a:rPr>
              <a:t>    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2046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B66A-6C78-3C47-9264-C2FB8212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Case marks a variety of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051B09-3B64-124F-932B-2D4B765CB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Direct arguments of verbs (subjects and objects and the like)</a:t>
            </a:r>
          </a:p>
          <a:p>
            <a:r>
              <a:rPr lang="en-NO" dirty="0"/>
              <a:t>Indirect objects</a:t>
            </a:r>
          </a:p>
          <a:p>
            <a:r>
              <a:rPr lang="en-NO" dirty="0"/>
              <a:t>Possession and other genitive uses</a:t>
            </a:r>
          </a:p>
          <a:p>
            <a:r>
              <a:rPr lang="en-NO" dirty="0"/>
              <a:t>Non-local cases</a:t>
            </a:r>
          </a:p>
          <a:p>
            <a:r>
              <a:rPr lang="en-NO" dirty="0"/>
              <a:t>Local cases</a:t>
            </a:r>
          </a:p>
          <a:p>
            <a:r>
              <a:rPr lang="en-NO" dirty="0"/>
              <a:t>Y</a:t>
            </a:r>
            <a:r>
              <a:rPr lang="en-GB" dirty="0"/>
              <a:t>o</a:t>
            </a:r>
            <a:r>
              <a:rPr lang="en-NO" dirty="0"/>
              <a:t>u can make up more cases! Natlangs do it too…</a:t>
            </a:r>
          </a:p>
          <a:p>
            <a:r>
              <a:rPr lang="en-NO" dirty="0"/>
              <a:t>And you can assign different groups of meanings to your cases </a:t>
            </a:r>
          </a:p>
          <a:p>
            <a:pPr lvl="1"/>
            <a:r>
              <a:rPr lang="en-NO" dirty="0"/>
              <a:t>The meanings of cases are not fixed or universal</a:t>
            </a:r>
          </a:p>
        </p:txBody>
      </p:sp>
    </p:spTree>
    <p:extLst>
      <p:ext uri="{BB962C8B-B14F-4D97-AF65-F5344CB8AC3E}">
        <p14:creationId xmlns:p14="http://schemas.microsoft.com/office/powerpoint/2010/main" val="890907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7" y="321731"/>
            <a:ext cx="4142096" cy="6213425"/>
          </a:xfrm>
          <a:prstGeom prst="rect">
            <a:avLst/>
          </a:pr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8114C55-D30E-B64E-AAE6-589DC0CA1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en-NO" b="1" dirty="0">
                <a:solidFill>
                  <a:srgbClr val="FFFFFF"/>
                </a:solidFill>
              </a:rPr>
              <a:t>Things that go with nouns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503" y="321732"/>
            <a:ext cx="7240765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9454A1-64B5-A740-9871-64E18A739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Pronouns</a:t>
            </a:r>
            <a:endParaRPr lang="en-NO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4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Adjectives</a:t>
            </a:r>
            <a:endParaRPr lang="nb-NO" sz="4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Numerals</a:t>
            </a:r>
            <a:endParaRPr lang="en-NO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034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8B06-8FF2-BC46-8821-C9AC00A81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Pronouns</a:t>
            </a:r>
            <a:endParaRPr lang="en-NO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184F3A9-B04C-D94F-ACBB-1AA281ACA1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041074"/>
              </p:ext>
            </p:extLst>
          </p:nvPr>
        </p:nvGraphicFramePr>
        <p:xfrm>
          <a:off x="838200" y="2232259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76257013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775053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1.sg = first person singular = I</a:t>
                      </a:r>
                      <a:endParaRPr lang="e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1.pl = first person plural = we</a:t>
                      </a:r>
                      <a:endParaRPr lang="en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35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2.sg = second person singular = you</a:t>
                      </a:r>
                      <a:endParaRPr lang="en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2.pl = second person plural = y’all</a:t>
                      </a:r>
                      <a:endParaRPr lang="en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616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3.sg = third person singular = he, she, it</a:t>
                      </a:r>
                      <a:endParaRPr lang="en-NO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3.pl = </a:t>
                      </a:r>
                      <a:r>
                        <a:rPr lang="nb-NO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third</a:t>
                      </a:r>
                      <a:r>
                        <a:rPr lang="nb-NO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person plural = </a:t>
                      </a:r>
                      <a:r>
                        <a:rPr lang="nb-NO" sz="24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they</a:t>
                      </a:r>
                      <a:endParaRPr lang="en-NO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786695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019062-1EA2-5340-8E87-7E29441A6194}"/>
              </a:ext>
            </a:extLst>
          </p:cNvPr>
          <p:cNvSpPr txBox="1"/>
          <p:nvPr/>
        </p:nvSpPr>
        <p:spPr>
          <a:xfrm>
            <a:off x="786955" y="3735413"/>
            <a:ext cx="115461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 err="1"/>
              <a:t>Variations</a:t>
            </a:r>
            <a:r>
              <a:rPr lang="nb-NO" sz="2800" dirty="0"/>
              <a:t> </a:t>
            </a:r>
            <a:r>
              <a:rPr lang="nb-NO" sz="2800" dirty="0" err="1"/>
              <a:t>on</a:t>
            </a:r>
            <a:r>
              <a:rPr lang="nb-NO" sz="2800" dirty="0"/>
              <a:t> personal </a:t>
            </a:r>
            <a:r>
              <a:rPr lang="nb-NO" sz="2800" dirty="0" err="1"/>
              <a:t>pronouns</a:t>
            </a:r>
            <a:r>
              <a:rPr lang="nb-NO" sz="2800" dirty="0"/>
              <a:t>: dual, </a:t>
            </a:r>
            <a:r>
              <a:rPr lang="nb-NO" sz="2800" dirty="0" err="1"/>
              <a:t>inclusive</a:t>
            </a:r>
            <a:r>
              <a:rPr lang="nb-NO" sz="2800" dirty="0"/>
              <a:t> vs. </a:t>
            </a:r>
            <a:r>
              <a:rPr lang="nb-NO" sz="2800" dirty="0" err="1"/>
              <a:t>exclusive</a:t>
            </a:r>
            <a:r>
              <a:rPr lang="nb-NO" sz="2800" dirty="0"/>
              <a:t> ‘</a:t>
            </a:r>
            <a:r>
              <a:rPr lang="nb-NO" sz="2800" dirty="0" err="1"/>
              <a:t>we</a:t>
            </a:r>
            <a:r>
              <a:rPr lang="nb-NO" sz="2800" dirty="0"/>
              <a:t>’, case</a:t>
            </a:r>
          </a:p>
          <a:p>
            <a:endParaRPr lang="nb-NO" sz="2800" dirty="0"/>
          </a:p>
          <a:p>
            <a:r>
              <a:rPr lang="nb-NO" sz="2800" dirty="0"/>
              <a:t>Possessive </a:t>
            </a:r>
            <a:r>
              <a:rPr lang="nb-NO" sz="2800" dirty="0" err="1"/>
              <a:t>pronouns</a:t>
            </a:r>
            <a:r>
              <a:rPr lang="nb-NO" sz="2800" dirty="0"/>
              <a:t>: my, mine, </a:t>
            </a:r>
            <a:r>
              <a:rPr lang="nb-NO" sz="2800" dirty="0" err="1"/>
              <a:t>your</a:t>
            </a:r>
            <a:r>
              <a:rPr lang="nb-NO" sz="2800" dirty="0"/>
              <a:t>, </a:t>
            </a:r>
            <a:r>
              <a:rPr lang="nb-NO" sz="2800" dirty="0" err="1"/>
              <a:t>yours</a:t>
            </a:r>
            <a:r>
              <a:rPr lang="nb-NO" sz="2800" dirty="0"/>
              <a:t>, his, her, hers, </a:t>
            </a:r>
            <a:r>
              <a:rPr lang="nb-NO" sz="2800" dirty="0" err="1"/>
              <a:t>their</a:t>
            </a:r>
            <a:r>
              <a:rPr lang="nb-NO" sz="2800" dirty="0"/>
              <a:t>, </a:t>
            </a:r>
            <a:r>
              <a:rPr lang="nb-NO" sz="2800" dirty="0" err="1"/>
              <a:t>theirs</a:t>
            </a:r>
            <a:endParaRPr lang="en-NO" sz="2800" dirty="0"/>
          </a:p>
          <a:p>
            <a:r>
              <a:rPr lang="nb-NO" sz="2800" dirty="0"/>
              <a:t>Relative </a:t>
            </a:r>
            <a:r>
              <a:rPr lang="nb-NO" sz="2800" dirty="0" err="1"/>
              <a:t>pronouns</a:t>
            </a:r>
            <a:r>
              <a:rPr lang="nb-NO" sz="2800" dirty="0"/>
              <a:t>: </a:t>
            </a:r>
            <a:r>
              <a:rPr lang="nb-NO" sz="2800" dirty="0" err="1"/>
              <a:t>who</a:t>
            </a:r>
            <a:r>
              <a:rPr lang="nb-NO" sz="2800" dirty="0"/>
              <a:t>, </a:t>
            </a:r>
            <a:r>
              <a:rPr lang="nb-NO" sz="2800" dirty="0" err="1"/>
              <a:t>which</a:t>
            </a:r>
            <a:r>
              <a:rPr lang="nb-NO" sz="2800" dirty="0"/>
              <a:t>, </a:t>
            </a:r>
            <a:r>
              <a:rPr lang="nb-NO" sz="2800" dirty="0" err="1"/>
              <a:t>that</a:t>
            </a:r>
            <a:r>
              <a:rPr lang="nb-NO" sz="2800" dirty="0"/>
              <a:t>: The </a:t>
            </a:r>
            <a:r>
              <a:rPr lang="nb-NO" sz="2800" dirty="0" err="1"/>
              <a:t>girl</a:t>
            </a:r>
            <a:r>
              <a:rPr lang="nb-NO" sz="2800" dirty="0"/>
              <a:t> </a:t>
            </a:r>
            <a:r>
              <a:rPr lang="nb-NO" sz="2800" b="1" dirty="0" err="1"/>
              <a:t>who</a:t>
            </a:r>
            <a:r>
              <a:rPr lang="nb-NO" sz="2800" b="1" dirty="0"/>
              <a:t>/</a:t>
            </a:r>
            <a:r>
              <a:rPr lang="nb-NO" sz="2800" b="1" dirty="0" err="1"/>
              <a:t>which</a:t>
            </a:r>
            <a:r>
              <a:rPr lang="nb-NO" sz="2800" b="1" dirty="0"/>
              <a:t>/</a:t>
            </a:r>
            <a:r>
              <a:rPr lang="nb-NO" sz="2800" b="1" dirty="0" err="1"/>
              <a:t>that</a:t>
            </a:r>
            <a:r>
              <a:rPr lang="nb-NO" sz="2800" dirty="0"/>
              <a:t> I </a:t>
            </a:r>
            <a:r>
              <a:rPr lang="nb-NO" sz="2800" dirty="0" err="1"/>
              <a:t>saw</a:t>
            </a:r>
            <a:r>
              <a:rPr lang="nb-NO" sz="2800" dirty="0"/>
              <a:t> </a:t>
            </a:r>
            <a:r>
              <a:rPr lang="nb-NO" sz="2800" dirty="0" err="1"/>
              <a:t>yesterday</a:t>
            </a:r>
            <a:endParaRPr lang="nb-NO" sz="2800" dirty="0"/>
          </a:p>
          <a:p>
            <a:r>
              <a:rPr lang="nb-NO" sz="2800" dirty="0"/>
              <a:t>Demonstrative </a:t>
            </a:r>
            <a:r>
              <a:rPr lang="nb-NO" sz="2800" dirty="0" err="1"/>
              <a:t>pronouns</a:t>
            </a:r>
            <a:r>
              <a:rPr lang="nb-NO" sz="2800" dirty="0"/>
              <a:t>: </a:t>
            </a:r>
            <a:r>
              <a:rPr lang="nb-NO" sz="2800" dirty="0" err="1"/>
              <a:t>this</a:t>
            </a:r>
            <a:r>
              <a:rPr lang="nb-NO" sz="2800" dirty="0"/>
              <a:t>, </a:t>
            </a:r>
            <a:r>
              <a:rPr lang="nb-NO" sz="2800" dirty="0" err="1"/>
              <a:t>that</a:t>
            </a:r>
            <a:r>
              <a:rPr lang="nb-NO" sz="2800" dirty="0"/>
              <a:t>, </a:t>
            </a:r>
            <a:r>
              <a:rPr lang="nb-NO" sz="2800" dirty="0" err="1"/>
              <a:t>these</a:t>
            </a:r>
            <a:r>
              <a:rPr lang="nb-NO" sz="2800" dirty="0"/>
              <a:t>, </a:t>
            </a:r>
            <a:r>
              <a:rPr lang="nb-NO" sz="2800" dirty="0" err="1"/>
              <a:t>those</a:t>
            </a:r>
            <a:endParaRPr lang="en-NO" sz="2800" dirty="0"/>
          </a:p>
          <a:p>
            <a:endParaRPr lang="en-NO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7563B9-69A8-CFDE-FF5D-9593C8C2991D}"/>
              </a:ext>
            </a:extLst>
          </p:cNvPr>
          <p:cNvSpPr txBox="1"/>
          <p:nvPr/>
        </p:nvSpPr>
        <p:spPr>
          <a:xfrm>
            <a:off x="786955" y="1674731"/>
            <a:ext cx="3299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Personal </a:t>
            </a:r>
            <a:r>
              <a:rPr lang="nb-NO" sz="3200" dirty="0" err="1"/>
              <a:t>pronouns</a:t>
            </a:r>
            <a:endParaRPr lang="nb-NO" sz="3200" dirty="0"/>
          </a:p>
        </p:txBody>
      </p:sp>
    </p:spTree>
    <p:extLst>
      <p:ext uri="{BB962C8B-B14F-4D97-AF65-F5344CB8AC3E}">
        <p14:creationId xmlns:p14="http://schemas.microsoft.com/office/powerpoint/2010/main" val="29890970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4ECBC-1611-F342-AF94-337400BA4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Adjectives: Not all languages have them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2F4B5-AB91-254D-B82F-DE5A42895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700"/>
            <a:ext cx="10515600" cy="49561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O" dirty="0"/>
              <a:t>How can a language manage without adjectives?</a:t>
            </a:r>
          </a:p>
          <a:p>
            <a:r>
              <a:rPr lang="en-NO" dirty="0"/>
              <a:t>U</a:t>
            </a:r>
            <a:r>
              <a:rPr lang="en-GB" dirty="0"/>
              <a:t>s</a:t>
            </a:r>
            <a:r>
              <a:rPr lang="en-NO" dirty="0"/>
              <a:t>e verbs instead: </a:t>
            </a:r>
          </a:p>
          <a:p>
            <a:pPr lvl="1"/>
            <a:r>
              <a:rPr lang="en-NO" i="1" dirty="0"/>
              <a:t>I hunger </a:t>
            </a:r>
            <a:r>
              <a:rPr lang="en-NO" dirty="0"/>
              <a:t>(cf. Russian </a:t>
            </a:r>
            <a:r>
              <a:rPr lang="en-NO" i="1" dirty="0"/>
              <a:t>ja progolodalsja </a:t>
            </a:r>
            <a:r>
              <a:rPr lang="en-NO" dirty="0"/>
              <a:t>‘lit. I became hungry’) vs. </a:t>
            </a:r>
            <a:r>
              <a:rPr lang="en-NO" i="1" dirty="0"/>
              <a:t>I am </a:t>
            </a:r>
            <a:r>
              <a:rPr lang="en-NO" b="1" i="1" dirty="0"/>
              <a:t>hungry </a:t>
            </a:r>
            <a:r>
              <a:rPr lang="en-NO" dirty="0"/>
              <a:t>(vs. French </a:t>
            </a:r>
            <a:r>
              <a:rPr lang="en-NO" i="1" dirty="0"/>
              <a:t>j’ai faim </a:t>
            </a:r>
            <a:r>
              <a:rPr lang="en-NO" dirty="0"/>
              <a:t>‘lit. I have hunger’)</a:t>
            </a:r>
            <a:endParaRPr lang="en-NO" b="1" dirty="0"/>
          </a:p>
          <a:p>
            <a:pPr lvl="1"/>
            <a:r>
              <a:rPr lang="en-NO" dirty="0"/>
              <a:t>Russian </a:t>
            </a:r>
            <a:r>
              <a:rPr lang="en-NO" i="1" dirty="0"/>
              <a:t>beleet parus </a:t>
            </a:r>
            <a:r>
              <a:rPr lang="en-NO" dirty="0"/>
              <a:t>‘the sail shows white’ vs. </a:t>
            </a:r>
            <a:r>
              <a:rPr lang="en-NO" b="1" i="1" dirty="0"/>
              <a:t>belyj</a:t>
            </a:r>
            <a:r>
              <a:rPr lang="en-NO" i="1" dirty="0"/>
              <a:t> parus </a:t>
            </a:r>
            <a:r>
              <a:rPr lang="en-NO" dirty="0"/>
              <a:t>‘white sail’</a:t>
            </a:r>
          </a:p>
          <a:p>
            <a:pPr lvl="1"/>
            <a:r>
              <a:rPr lang="en-NO" i="1" dirty="0"/>
              <a:t>the table that somebody broke </a:t>
            </a:r>
            <a:r>
              <a:rPr lang="en-NO" dirty="0"/>
              <a:t>vs. </a:t>
            </a:r>
            <a:r>
              <a:rPr lang="en-NO" i="1" dirty="0"/>
              <a:t>the </a:t>
            </a:r>
            <a:r>
              <a:rPr lang="en-NO" b="1" i="1" dirty="0"/>
              <a:t>broken</a:t>
            </a:r>
            <a:r>
              <a:rPr lang="en-NO" i="1" dirty="0"/>
              <a:t> table</a:t>
            </a:r>
          </a:p>
          <a:p>
            <a:pPr lvl="1"/>
            <a:r>
              <a:rPr lang="en-NO" i="1" dirty="0"/>
              <a:t>a machine that sews </a:t>
            </a:r>
            <a:r>
              <a:rPr lang="en-NO" dirty="0"/>
              <a:t>vs</a:t>
            </a:r>
            <a:r>
              <a:rPr lang="en-NO" i="1" dirty="0"/>
              <a:t>. a </a:t>
            </a:r>
            <a:r>
              <a:rPr lang="en-NO" b="1" i="1" dirty="0"/>
              <a:t>sewing</a:t>
            </a:r>
            <a:r>
              <a:rPr lang="en-NO" i="1" dirty="0"/>
              <a:t> machine</a:t>
            </a:r>
          </a:p>
          <a:p>
            <a:pPr lvl="1"/>
            <a:r>
              <a:rPr lang="en-NO" i="1" dirty="0"/>
              <a:t>the tree radiates beauty </a:t>
            </a:r>
            <a:r>
              <a:rPr lang="en-NO" dirty="0"/>
              <a:t>vs.</a:t>
            </a:r>
            <a:r>
              <a:rPr lang="en-NO" i="1" dirty="0"/>
              <a:t> the </a:t>
            </a:r>
            <a:r>
              <a:rPr lang="en-NO" b="1" i="1" dirty="0"/>
              <a:t>beautiful</a:t>
            </a:r>
            <a:r>
              <a:rPr lang="en-NO" i="1" dirty="0"/>
              <a:t> tree</a:t>
            </a:r>
          </a:p>
          <a:p>
            <a:pPr lvl="1"/>
            <a:r>
              <a:rPr lang="en-NO" i="1" dirty="0"/>
              <a:t>the idea that appeared recently </a:t>
            </a:r>
            <a:r>
              <a:rPr lang="en-NO" dirty="0"/>
              <a:t>vs.</a:t>
            </a:r>
            <a:r>
              <a:rPr lang="en-NO" i="1" dirty="0"/>
              <a:t> the </a:t>
            </a:r>
            <a:r>
              <a:rPr lang="en-NO" b="1" i="1" dirty="0"/>
              <a:t>new</a:t>
            </a:r>
            <a:r>
              <a:rPr lang="en-NO" i="1" dirty="0"/>
              <a:t> idea</a:t>
            </a:r>
          </a:p>
          <a:p>
            <a:r>
              <a:rPr lang="en-NO" dirty="0"/>
              <a:t>Use phrases instead: </a:t>
            </a:r>
          </a:p>
          <a:p>
            <a:pPr lvl="1"/>
            <a:r>
              <a:rPr lang="en-NO" i="1" dirty="0"/>
              <a:t>a table of wood </a:t>
            </a:r>
            <a:r>
              <a:rPr lang="en-NO" dirty="0"/>
              <a:t>vs. </a:t>
            </a:r>
            <a:r>
              <a:rPr lang="en-NO" i="1" dirty="0"/>
              <a:t>a </a:t>
            </a:r>
            <a:r>
              <a:rPr lang="en-NO" b="1" i="1" dirty="0"/>
              <a:t>wooden</a:t>
            </a:r>
            <a:r>
              <a:rPr lang="en-NO" i="1" dirty="0"/>
              <a:t> table </a:t>
            </a:r>
            <a:r>
              <a:rPr lang="en-NO" dirty="0"/>
              <a:t>(vs. Norwegian </a:t>
            </a:r>
            <a:r>
              <a:rPr lang="en-NO" i="1" dirty="0"/>
              <a:t>et </a:t>
            </a:r>
            <a:r>
              <a:rPr lang="en-NO" b="1" i="1" dirty="0"/>
              <a:t>tre</a:t>
            </a:r>
            <a:r>
              <a:rPr lang="en-NO" i="1" dirty="0"/>
              <a:t>bord</a:t>
            </a:r>
            <a:r>
              <a:rPr lang="en-NO" dirty="0"/>
              <a:t>)</a:t>
            </a:r>
            <a:endParaRPr lang="en-NO" i="1" dirty="0"/>
          </a:p>
          <a:p>
            <a:pPr lvl="1"/>
            <a:r>
              <a:rPr lang="en-NO" i="1" dirty="0"/>
              <a:t>an accent from Greece </a:t>
            </a:r>
            <a:r>
              <a:rPr lang="en-NO" dirty="0"/>
              <a:t>vs</a:t>
            </a:r>
            <a:r>
              <a:rPr lang="en-NO" i="1" dirty="0"/>
              <a:t>. a </a:t>
            </a:r>
            <a:r>
              <a:rPr lang="en-NO" b="1" i="1" dirty="0"/>
              <a:t>Greek </a:t>
            </a:r>
            <a:r>
              <a:rPr lang="en-NO" i="1" dirty="0"/>
              <a:t>accent</a:t>
            </a:r>
          </a:p>
          <a:p>
            <a:pPr lvl="1"/>
            <a:r>
              <a:rPr lang="en-NO" i="1" dirty="0"/>
              <a:t>ideas inspired by religion </a:t>
            </a:r>
            <a:r>
              <a:rPr lang="en-NO" dirty="0"/>
              <a:t>vs.</a:t>
            </a:r>
            <a:r>
              <a:rPr lang="en-NO" i="1" dirty="0"/>
              <a:t> </a:t>
            </a:r>
            <a:r>
              <a:rPr lang="en-NO" b="1" i="1" dirty="0"/>
              <a:t>religious</a:t>
            </a:r>
            <a:r>
              <a:rPr lang="en-NO" i="1" dirty="0"/>
              <a:t> ideas</a:t>
            </a:r>
          </a:p>
          <a:p>
            <a:pPr lvl="1"/>
            <a:r>
              <a:rPr lang="en-NO" i="1" dirty="0"/>
              <a:t>an idea without hope </a:t>
            </a:r>
            <a:r>
              <a:rPr lang="en-NO" dirty="0"/>
              <a:t>vs.</a:t>
            </a:r>
            <a:r>
              <a:rPr lang="en-NO" i="1" dirty="0"/>
              <a:t> </a:t>
            </a:r>
            <a:r>
              <a:rPr lang="en-NO" b="1" i="1" dirty="0"/>
              <a:t>hopeless</a:t>
            </a:r>
            <a:r>
              <a:rPr lang="en-NO" i="1" dirty="0"/>
              <a:t> idea</a:t>
            </a:r>
          </a:p>
        </p:txBody>
      </p:sp>
    </p:spTree>
    <p:extLst>
      <p:ext uri="{BB962C8B-B14F-4D97-AF65-F5344CB8AC3E}">
        <p14:creationId xmlns:p14="http://schemas.microsoft.com/office/powerpoint/2010/main" val="27306024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8FAF9-94C1-8E49-A727-89880402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Adjectives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AC7F8-247F-8F4C-A251-4C3D82C03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Qualitative: </a:t>
            </a:r>
            <a:r>
              <a:rPr lang="en-NO" i="1" dirty="0"/>
              <a:t>new, beautiful</a:t>
            </a:r>
          </a:p>
          <a:p>
            <a:pPr lvl="1"/>
            <a:r>
              <a:rPr lang="en-NO" dirty="0"/>
              <a:t>Can have scalar values and antonyms</a:t>
            </a:r>
          </a:p>
          <a:p>
            <a:pPr lvl="1"/>
            <a:r>
              <a:rPr lang="en-NO" dirty="0"/>
              <a:t>Can form comparatives and superlatives</a:t>
            </a:r>
          </a:p>
          <a:p>
            <a:r>
              <a:rPr lang="en-NO" dirty="0"/>
              <a:t>Relational: </a:t>
            </a:r>
            <a:r>
              <a:rPr lang="en-NO" i="1" dirty="0"/>
              <a:t>wooden, Greek</a:t>
            </a:r>
          </a:p>
          <a:p>
            <a:pPr lvl="1"/>
            <a:r>
              <a:rPr lang="en-NO" dirty="0"/>
              <a:t>Refer to a source or material</a:t>
            </a:r>
          </a:p>
          <a:p>
            <a:pPr lvl="1"/>
            <a:r>
              <a:rPr lang="en-NO" dirty="0"/>
              <a:t>Non-scalar</a:t>
            </a:r>
          </a:p>
          <a:p>
            <a:pPr lvl="1"/>
            <a:r>
              <a:rPr lang="en-NO" dirty="0"/>
              <a:t>Do not form comparatives and superlatives</a:t>
            </a:r>
          </a:p>
          <a:p>
            <a:r>
              <a:rPr lang="en-NO" dirty="0"/>
              <a:t>Participial: </a:t>
            </a:r>
            <a:r>
              <a:rPr lang="en-NO" i="1" dirty="0"/>
              <a:t>broken, sewing</a:t>
            </a:r>
          </a:p>
          <a:p>
            <a:pPr lvl="1"/>
            <a:r>
              <a:rPr lang="en-NO" dirty="0"/>
              <a:t>verbal adjectives, can be more or less associated with the verb</a:t>
            </a:r>
          </a:p>
          <a:p>
            <a:pPr lvl="1"/>
            <a:r>
              <a:rPr lang="en-NO" dirty="0"/>
              <a:t>behave more like relational than qualitative adjectives</a:t>
            </a:r>
          </a:p>
        </p:txBody>
      </p:sp>
    </p:spTree>
    <p:extLst>
      <p:ext uri="{BB962C8B-B14F-4D97-AF65-F5344CB8AC3E}">
        <p14:creationId xmlns:p14="http://schemas.microsoft.com/office/powerpoint/2010/main" val="15204469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4E16-5A99-6146-94B3-170707FD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Comparison across types of Adjectives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16C4994-5D65-4848-8CB7-EF6D1AE44B5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18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800">
                  <a:extLst>
                    <a:ext uri="{9D8B030D-6E8A-4147-A177-3AD203B41FA5}">
                      <a16:colId xmlns:a16="http://schemas.microsoft.com/office/drawing/2014/main" val="3966877677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2021669295"/>
                    </a:ext>
                  </a:extLst>
                </a:gridCol>
                <a:gridCol w="3111500">
                  <a:extLst>
                    <a:ext uri="{9D8B030D-6E8A-4147-A177-3AD203B41FA5}">
                      <a16:colId xmlns:a16="http://schemas.microsoft.com/office/drawing/2014/main" val="958234026"/>
                    </a:ext>
                  </a:extLst>
                </a:gridCol>
                <a:gridCol w="3517900">
                  <a:extLst>
                    <a:ext uri="{9D8B030D-6E8A-4147-A177-3AD203B41FA5}">
                      <a16:colId xmlns:a16="http://schemas.microsoft.com/office/drawing/2014/main" val="32079913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Qualitative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Relational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Participial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815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Scalar value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very new, very beautiful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?very wooden, ?very Greek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?very broken, ?very sewing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2795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Comparative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newer, more beautiful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*woodener, ?more wooden, *Greeker, ?more Greek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*brokener, ?more broken, *sewinger, *more sewing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204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Superlative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newest, most beautiful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*woodenest, ?most wooden, *Greekest, ?most Greek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*brokenest, ?most broken, *sewingest, *most sewing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443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Antonym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old, ugly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??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unbroken, ??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8169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Predicative use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tree is new, beautiful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table is wooden, Greek</a:t>
                      </a:r>
                      <a:endParaRPr lang="en-N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b-NO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</a:t>
                      </a:r>
                      <a:r>
                        <a:rPr lang="nb-NO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machine</a:t>
                      </a:r>
                      <a:r>
                        <a:rPr lang="nb-NO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broken, *The </a:t>
                      </a:r>
                      <a:r>
                        <a:rPr lang="nb-NO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machine</a:t>
                      </a:r>
                      <a:r>
                        <a:rPr lang="nb-NO" sz="20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is </a:t>
                      </a:r>
                      <a:r>
                        <a:rPr lang="nb-NO" sz="20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sewing</a:t>
                      </a:r>
                      <a:endParaRPr lang="en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9846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1558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647AA-2C3A-D64A-BE42-82EB1726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Participial adjectives can detach from verbs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7A439-7FE1-A246-96BB-24506DFB7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O" dirty="0"/>
              <a:t>Norwegian: I might have </a:t>
            </a:r>
            <a:r>
              <a:rPr lang="en-NO" i="1" dirty="0"/>
              <a:t>ubetalte regninger </a:t>
            </a:r>
            <a:r>
              <a:rPr lang="en-NO" dirty="0"/>
              <a:t>‘unpaid bills’, but I can’t </a:t>
            </a:r>
            <a:r>
              <a:rPr lang="en-NO" i="1" dirty="0"/>
              <a:t>ubetale regninger</a:t>
            </a:r>
            <a:r>
              <a:rPr lang="en-NO" dirty="0"/>
              <a:t> ‘unpay bills’</a:t>
            </a:r>
            <a:endParaRPr lang="en-NO" i="1" dirty="0"/>
          </a:p>
          <a:p>
            <a:r>
              <a:rPr lang="en-NO" dirty="0"/>
              <a:t>English: Someone’s reaction might be </a:t>
            </a:r>
            <a:r>
              <a:rPr lang="en-NO" i="1" dirty="0"/>
              <a:t>unsurprising</a:t>
            </a:r>
            <a:r>
              <a:rPr lang="en-NO" dirty="0"/>
              <a:t>, but that doesn’t mean that s/he can </a:t>
            </a:r>
            <a:r>
              <a:rPr lang="en-NO" i="1" dirty="0"/>
              <a:t>unsurprise</a:t>
            </a:r>
            <a:r>
              <a:rPr lang="en-NO" dirty="0"/>
              <a:t> me.</a:t>
            </a:r>
          </a:p>
          <a:p>
            <a:r>
              <a:rPr lang="nb-NO" dirty="0"/>
              <a:t>Russian:</a:t>
            </a:r>
          </a:p>
          <a:p>
            <a:pPr lvl="1"/>
            <a:r>
              <a:rPr lang="cs-CZ" i="1" dirty="0" err="1"/>
              <a:t>učenyj</a:t>
            </a:r>
            <a:r>
              <a:rPr lang="cs-CZ" dirty="0"/>
              <a:t> lit. ‘</a:t>
            </a:r>
            <a:r>
              <a:rPr lang="cs-CZ" dirty="0" err="1"/>
              <a:t>learned</a:t>
            </a:r>
            <a:r>
              <a:rPr lang="cs-CZ" dirty="0"/>
              <a:t>’, ‘</a:t>
            </a:r>
            <a:r>
              <a:rPr lang="cs-CZ" dirty="0" err="1"/>
              <a:t>scholar</a:t>
            </a:r>
            <a:r>
              <a:rPr lang="cs-CZ" dirty="0"/>
              <a:t>’</a:t>
            </a:r>
            <a:endParaRPr lang="ru-RU" dirty="0"/>
          </a:p>
          <a:p>
            <a:pPr lvl="1"/>
            <a:r>
              <a:rPr lang="cs-CZ" i="1" dirty="0" err="1"/>
              <a:t>ljubimyj</a:t>
            </a:r>
            <a:r>
              <a:rPr lang="cs-CZ" dirty="0"/>
              <a:t> lit. ‘</a:t>
            </a:r>
            <a:r>
              <a:rPr lang="cs-CZ" dirty="0" err="1"/>
              <a:t>being</a:t>
            </a:r>
            <a:r>
              <a:rPr lang="cs-CZ" dirty="0"/>
              <a:t> </a:t>
            </a:r>
            <a:r>
              <a:rPr lang="cs-CZ" dirty="0" err="1"/>
              <a:t>loved</a:t>
            </a:r>
            <a:r>
              <a:rPr lang="cs-CZ" dirty="0"/>
              <a:t>’, ‘favorite’</a:t>
            </a:r>
            <a:endParaRPr lang="ru-RU" dirty="0"/>
          </a:p>
          <a:p>
            <a:pPr lvl="1"/>
            <a:r>
              <a:rPr lang="cs-CZ" i="1" dirty="0" err="1"/>
              <a:t>letučij</a:t>
            </a:r>
            <a:r>
              <a:rPr lang="cs-CZ" dirty="0"/>
              <a:t> as in </a:t>
            </a:r>
            <a:r>
              <a:rPr lang="cs-CZ" i="1" dirty="0" err="1"/>
              <a:t>letučaja</a:t>
            </a:r>
            <a:r>
              <a:rPr lang="cs-CZ" dirty="0"/>
              <a:t> </a:t>
            </a:r>
            <a:r>
              <a:rPr lang="cs-CZ" i="1" dirty="0"/>
              <a:t>myš</a:t>
            </a:r>
            <a:r>
              <a:rPr lang="cs-CZ" dirty="0"/>
              <a:t>’</a:t>
            </a:r>
            <a:r>
              <a:rPr lang="cs-CZ" i="1" dirty="0"/>
              <a:t>, </a:t>
            </a:r>
            <a:r>
              <a:rPr lang="cs-CZ" dirty="0"/>
              <a:t>lit. ‘</a:t>
            </a:r>
            <a:r>
              <a:rPr lang="cs-CZ" dirty="0" err="1"/>
              <a:t>flying</a:t>
            </a:r>
            <a:r>
              <a:rPr lang="cs-CZ" dirty="0"/>
              <a:t> </a:t>
            </a:r>
            <a:r>
              <a:rPr lang="cs-CZ" dirty="0" err="1"/>
              <a:t>mouse</a:t>
            </a:r>
            <a:r>
              <a:rPr lang="cs-CZ" dirty="0"/>
              <a:t>’ = ‘</a:t>
            </a:r>
            <a:r>
              <a:rPr lang="cs-CZ" dirty="0" err="1"/>
              <a:t>bat</a:t>
            </a:r>
            <a:r>
              <a:rPr lang="cs-CZ" dirty="0"/>
              <a:t>’, </a:t>
            </a:r>
            <a:r>
              <a:rPr lang="cs-CZ" i="1" dirty="0" err="1"/>
              <a:t>letajuščaja</a:t>
            </a:r>
            <a:r>
              <a:rPr lang="cs-CZ" i="1" dirty="0"/>
              <a:t> </a:t>
            </a:r>
            <a:r>
              <a:rPr lang="cs-CZ" i="1" dirty="0" err="1"/>
              <a:t>tarelka</a:t>
            </a:r>
            <a:r>
              <a:rPr lang="cs-CZ" dirty="0"/>
              <a:t> ‘</a:t>
            </a:r>
            <a:r>
              <a:rPr lang="cs-CZ" dirty="0" err="1"/>
              <a:t>flying</a:t>
            </a:r>
            <a:r>
              <a:rPr lang="cs-CZ" dirty="0"/>
              <a:t> </a:t>
            </a:r>
            <a:r>
              <a:rPr lang="cs-CZ" dirty="0" err="1"/>
              <a:t>saucer</a:t>
            </a:r>
            <a:r>
              <a:rPr lang="cs-CZ" dirty="0"/>
              <a:t>’, </a:t>
            </a:r>
            <a:r>
              <a:rPr lang="cs-CZ" dirty="0" err="1"/>
              <a:t>cf</a:t>
            </a:r>
            <a:r>
              <a:rPr lang="cs-CZ" dirty="0"/>
              <a:t>. </a:t>
            </a:r>
            <a:r>
              <a:rPr lang="cs-CZ" i="1" dirty="0" err="1"/>
              <a:t>letjaščij</a:t>
            </a:r>
            <a:r>
              <a:rPr lang="cs-CZ" dirty="0"/>
              <a:t> ‘</a:t>
            </a:r>
            <a:r>
              <a:rPr lang="cs-CZ" dirty="0" err="1"/>
              <a:t>flying</a:t>
            </a:r>
            <a:r>
              <a:rPr lang="cs-CZ" dirty="0"/>
              <a:t>’ </a:t>
            </a:r>
            <a:endParaRPr lang="ru-RU" dirty="0"/>
          </a:p>
          <a:p>
            <a:pPr lvl="1"/>
            <a:r>
              <a:rPr lang="cs-CZ" i="1" dirty="0" err="1"/>
              <a:t>gorjačij</a:t>
            </a:r>
            <a:r>
              <a:rPr lang="cs-CZ" dirty="0"/>
              <a:t> ‘hot’, </a:t>
            </a:r>
            <a:r>
              <a:rPr lang="cs-CZ" i="1" dirty="0" err="1"/>
              <a:t>gorjučij</a:t>
            </a:r>
            <a:r>
              <a:rPr lang="cs-CZ" dirty="0"/>
              <a:t> ‘</a:t>
            </a:r>
            <a:r>
              <a:rPr lang="cs-CZ" dirty="0" err="1"/>
              <a:t>fuel</a:t>
            </a:r>
            <a:r>
              <a:rPr lang="cs-CZ" dirty="0"/>
              <a:t>’, </a:t>
            </a:r>
            <a:r>
              <a:rPr lang="cs-CZ" i="1" dirty="0" err="1"/>
              <a:t>gorjaščij</a:t>
            </a:r>
            <a:r>
              <a:rPr lang="cs-CZ" dirty="0"/>
              <a:t> ‘</a:t>
            </a:r>
            <a:r>
              <a:rPr lang="cs-CZ" dirty="0" err="1"/>
              <a:t>burning</a:t>
            </a:r>
            <a:r>
              <a:rPr lang="cs-CZ" dirty="0"/>
              <a:t>’</a:t>
            </a:r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1713614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E9AC4-DFB6-7C9C-61F2-B20A706F9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Numerals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1130BF-78E4-F9C3-A5CC-66ACE1B16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09247" cy="4351338"/>
          </a:xfrm>
        </p:spPr>
        <p:txBody>
          <a:bodyPr/>
          <a:lstStyle/>
          <a:p>
            <a:r>
              <a:rPr lang="nb-NO" dirty="0"/>
              <a:t>Cardinal numerals (‘1’, ‘2’, ‘3’...)</a:t>
            </a:r>
          </a:p>
          <a:p>
            <a:pPr lvl="1"/>
            <a:r>
              <a:rPr lang="nb-NO" dirty="0"/>
              <a:t>not just base 10, and </a:t>
            </a:r>
            <a:r>
              <a:rPr lang="nb-NO" dirty="0" err="1"/>
              <a:t>some</a:t>
            </a:r>
            <a:r>
              <a:rPr lang="nb-NO" dirty="0"/>
              <a:t> </a:t>
            </a:r>
            <a:r>
              <a:rPr lang="nb-NO" dirty="0" err="1"/>
              <a:t>languages</a:t>
            </a:r>
            <a:r>
              <a:rPr lang="nb-NO" dirty="0"/>
              <a:t> have </a:t>
            </a:r>
            <a:r>
              <a:rPr lang="nb-NO" dirty="0" err="1"/>
              <a:t>mixed</a:t>
            </a:r>
            <a:r>
              <a:rPr lang="nb-NO" dirty="0"/>
              <a:t> systems</a:t>
            </a:r>
          </a:p>
          <a:p>
            <a:pPr lvl="2"/>
            <a:r>
              <a:rPr lang="nb-NO" dirty="0" err="1"/>
              <a:t>Partial</a:t>
            </a:r>
            <a:r>
              <a:rPr lang="nb-NO" dirty="0"/>
              <a:t> </a:t>
            </a:r>
            <a:r>
              <a:rPr lang="nb-NO" dirty="0" err="1"/>
              <a:t>vigesimal</a:t>
            </a:r>
            <a:r>
              <a:rPr lang="nb-NO" dirty="0"/>
              <a:t> systems in Danish, French, </a:t>
            </a:r>
            <a:r>
              <a:rPr lang="nb-NO" dirty="0" err="1"/>
              <a:t>Basque</a:t>
            </a:r>
            <a:r>
              <a:rPr lang="nb-NO" dirty="0"/>
              <a:t>, </a:t>
            </a:r>
            <a:r>
              <a:rPr lang="nb-NO" dirty="0" err="1"/>
              <a:t>Georgian</a:t>
            </a:r>
            <a:endParaRPr lang="nb-NO" dirty="0"/>
          </a:p>
          <a:p>
            <a:pPr lvl="1"/>
            <a:r>
              <a:rPr lang="nb-NO" dirty="0" err="1"/>
              <a:t>very</a:t>
            </a:r>
            <a:r>
              <a:rPr lang="nb-NO" dirty="0"/>
              <a:t> </a:t>
            </a:r>
            <a:r>
              <a:rPr lang="nb-NO" dirty="0" err="1"/>
              <a:t>large</a:t>
            </a:r>
            <a:r>
              <a:rPr lang="nb-NO" dirty="0"/>
              <a:t> numerals </a:t>
            </a:r>
            <a:r>
              <a:rPr lang="nb-NO" dirty="0" err="1"/>
              <a:t>often</a:t>
            </a:r>
            <a:r>
              <a:rPr lang="nb-NO" dirty="0"/>
              <a:t> </a:t>
            </a:r>
            <a:r>
              <a:rPr lang="nb-NO" dirty="0" err="1"/>
              <a:t>behave</a:t>
            </a:r>
            <a:r>
              <a:rPr lang="nb-NO" dirty="0"/>
              <a:t> </a:t>
            </a:r>
            <a:r>
              <a:rPr lang="nb-NO" dirty="0" err="1"/>
              <a:t>differently</a:t>
            </a:r>
            <a:endParaRPr lang="nb-NO" dirty="0"/>
          </a:p>
          <a:p>
            <a:r>
              <a:rPr lang="nb-NO" dirty="0"/>
              <a:t>Ordinal numerals (‘1st’, ‘2nd’, 3rd’...)</a:t>
            </a:r>
          </a:p>
          <a:p>
            <a:r>
              <a:rPr lang="nb-NO" dirty="0" err="1"/>
              <a:t>Collective</a:t>
            </a:r>
            <a:r>
              <a:rPr lang="nb-NO" dirty="0"/>
              <a:t> numerals (‘pair’, ‘duo’, ’</a:t>
            </a:r>
            <a:r>
              <a:rPr lang="nb-NO" dirty="0" err="1"/>
              <a:t>threesome</a:t>
            </a:r>
            <a:r>
              <a:rPr lang="nb-NO" dirty="0"/>
              <a:t>’, ‘</a:t>
            </a:r>
            <a:r>
              <a:rPr lang="nb-NO" dirty="0" err="1"/>
              <a:t>dozen</a:t>
            </a:r>
            <a:r>
              <a:rPr lang="nb-NO" dirty="0"/>
              <a:t>’)</a:t>
            </a:r>
          </a:p>
          <a:p>
            <a:r>
              <a:rPr lang="nb-NO" dirty="0" err="1"/>
              <a:t>Indefinite</a:t>
            </a:r>
            <a:r>
              <a:rPr lang="nb-NO" dirty="0"/>
              <a:t> numerals (‘</a:t>
            </a:r>
            <a:r>
              <a:rPr lang="nb-NO" dirty="0" err="1"/>
              <a:t>many</a:t>
            </a:r>
            <a:r>
              <a:rPr lang="nb-NO" dirty="0"/>
              <a:t>’, ‘</a:t>
            </a:r>
            <a:r>
              <a:rPr lang="nb-NO" dirty="0" err="1"/>
              <a:t>some</a:t>
            </a:r>
            <a:r>
              <a:rPr lang="nb-NO" dirty="0"/>
              <a:t>’, ‘</a:t>
            </a:r>
            <a:r>
              <a:rPr lang="nb-NO" dirty="0" err="1"/>
              <a:t>few</a:t>
            </a:r>
            <a:r>
              <a:rPr lang="nb-NO" dirty="0"/>
              <a:t>’)</a:t>
            </a:r>
          </a:p>
          <a:p>
            <a:r>
              <a:rPr lang="nb-NO" dirty="0" err="1"/>
              <a:t>Fractional</a:t>
            </a:r>
            <a:r>
              <a:rPr lang="nb-NO" dirty="0"/>
              <a:t> numerals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046D73-82E6-E5EA-90A8-9C797E164CC1}"/>
              </a:ext>
            </a:extLst>
          </p:cNvPr>
          <p:cNvSpPr txBox="1"/>
          <p:nvPr/>
        </p:nvSpPr>
        <p:spPr>
          <a:xfrm>
            <a:off x="6417893" y="495657"/>
            <a:ext cx="5376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See: Kamelåså:</a:t>
            </a:r>
          </a:p>
          <a:p>
            <a:r>
              <a:rPr lang="nb-NO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https://www.youtube.com/watch?v=wGGX5gmwVbA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63959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Yellow and blue symbols">
            <a:extLst>
              <a:ext uri="{FF2B5EF4-FFF2-40B4-BE49-F238E27FC236}">
                <a16:creationId xmlns:a16="http://schemas.microsoft.com/office/drawing/2014/main" id="{67742C44-730A-C9C6-EEFD-825BF8E7D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305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4A99FD-D7B5-612D-B482-3F9567AA6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3296577" cy="37473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Questions and Comments?</a:t>
            </a:r>
          </a:p>
        </p:txBody>
      </p:sp>
    </p:spTree>
    <p:extLst>
      <p:ext uri="{BB962C8B-B14F-4D97-AF65-F5344CB8AC3E}">
        <p14:creationId xmlns:p14="http://schemas.microsoft.com/office/powerpoint/2010/main" val="2408774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8779-8EBF-1F4F-8EDA-D90CC7A2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Sleeping in High Valyrian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A59FC-C93A-E843-9BEC-ABA7D40C5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5800" cy="4351338"/>
          </a:xfrm>
        </p:spPr>
        <p:txBody>
          <a:bodyPr/>
          <a:lstStyle/>
          <a:p>
            <a:pPr marL="0" indent="0">
              <a:buNone/>
            </a:pPr>
            <a:r>
              <a:rPr lang="en-NO" i="1" dirty="0"/>
              <a:t>Vala ēdrus</a:t>
            </a:r>
          </a:p>
          <a:p>
            <a:pPr marL="0" indent="0">
              <a:buNone/>
            </a:pPr>
            <a:r>
              <a:rPr lang="en-NO" dirty="0"/>
              <a:t>[man.NOM.SG sleep.PRS.3.SG]</a:t>
            </a:r>
          </a:p>
          <a:p>
            <a:pPr marL="0" indent="0">
              <a:buNone/>
            </a:pPr>
            <a:r>
              <a:rPr lang="en-NO" dirty="0"/>
              <a:t>‘The man sleeps/is sleeping’</a:t>
            </a:r>
          </a:p>
        </p:txBody>
      </p:sp>
      <p:pic>
        <p:nvPicPr>
          <p:cNvPr id="3076" name="Picture 4" descr="Man is sleeping in his bed Royalty Free Vector Image">
            <a:extLst>
              <a:ext uri="{FF2B5EF4-FFF2-40B4-BE49-F238E27FC236}">
                <a16:creationId xmlns:a16="http://schemas.microsoft.com/office/drawing/2014/main" id="{295589C4-348A-5045-9590-2E90C390A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 bwMode="auto">
          <a:xfrm>
            <a:off x="7815654" y="0"/>
            <a:ext cx="43763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0631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8779-8EBF-1F4F-8EDA-D90CC7A2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Sleeping in High Valyrian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A59FC-C93A-E843-9BEC-ABA7D40C5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5800" cy="4351338"/>
          </a:xfrm>
        </p:spPr>
        <p:txBody>
          <a:bodyPr/>
          <a:lstStyle/>
          <a:p>
            <a:pPr marL="0" indent="0">
              <a:buNone/>
            </a:pPr>
            <a:r>
              <a:rPr lang="en-NO" i="1" dirty="0"/>
              <a:t>Vala ēdrus</a:t>
            </a:r>
          </a:p>
          <a:p>
            <a:pPr marL="0" indent="0">
              <a:buNone/>
            </a:pPr>
            <a:r>
              <a:rPr lang="en-NO" dirty="0"/>
              <a:t>[man.NOM.SG sleep.PRS.3.SG]</a:t>
            </a:r>
          </a:p>
          <a:p>
            <a:pPr marL="0" indent="0">
              <a:buNone/>
            </a:pPr>
            <a:r>
              <a:rPr lang="en-NO" dirty="0"/>
              <a:t>‘The man sleeps/is sleeping’</a:t>
            </a:r>
          </a:p>
        </p:txBody>
      </p:sp>
      <p:pic>
        <p:nvPicPr>
          <p:cNvPr id="3076" name="Picture 4" descr="Man is sleeping in his bed Royalty Free Vector Image">
            <a:extLst>
              <a:ext uri="{FF2B5EF4-FFF2-40B4-BE49-F238E27FC236}">
                <a16:creationId xmlns:a16="http://schemas.microsoft.com/office/drawing/2014/main" id="{295589C4-348A-5045-9590-2E90C390A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 bwMode="auto">
          <a:xfrm>
            <a:off x="7815654" y="0"/>
            <a:ext cx="43763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502744-D23E-1949-BDED-7A332A7AE6CF}"/>
              </a:ext>
            </a:extLst>
          </p:cNvPr>
          <p:cNvSpPr/>
          <p:nvPr/>
        </p:nvSpPr>
        <p:spPr>
          <a:xfrm>
            <a:off x="838200" y="3672114"/>
            <a:ext cx="5896429" cy="2612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600" i="1" dirty="0"/>
              <a:t>Sleep</a:t>
            </a:r>
            <a:r>
              <a:rPr lang="en-NO" sz="3600" dirty="0"/>
              <a:t> is an intransitive verb</a:t>
            </a:r>
          </a:p>
          <a:p>
            <a:pPr algn="ctr"/>
            <a:endParaRPr lang="en-NO" sz="3600" dirty="0"/>
          </a:p>
          <a:p>
            <a:pPr algn="ctr"/>
            <a:r>
              <a:rPr lang="en-NO" sz="3600" dirty="0"/>
              <a:t>There is a sleeper = Nominative</a:t>
            </a:r>
          </a:p>
        </p:txBody>
      </p:sp>
    </p:spTree>
    <p:extLst>
      <p:ext uri="{BB962C8B-B14F-4D97-AF65-F5344CB8AC3E}">
        <p14:creationId xmlns:p14="http://schemas.microsoft.com/office/powerpoint/2010/main" val="3754990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8779-8EBF-1F4F-8EDA-D90CC7A2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 dirty="0"/>
              <a:t>Sleeping in High Valyrian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A59FC-C93A-E843-9BEC-ABA7D40C5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65800" cy="4351338"/>
          </a:xfrm>
        </p:spPr>
        <p:txBody>
          <a:bodyPr/>
          <a:lstStyle/>
          <a:p>
            <a:pPr marL="0" indent="0">
              <a:buNone/>
            </a:pPr>
            <a:r>
              <a:rPr lang="en-NO" i="1" dirty="0"/>
              <a:t>Vala ēdrus</a:t>
            </a:r>
          </a:p>
          <a:p>
            <a:pPr marL="0" indent="0">
              <a:buNone/>
            </a:pPr>
            <a:r>
              <a:rPr lang="en-NO" dirty="0"/>
              <a:t>[man.NOM.SG sleep.PRS.3.SG]</a:t>
            </a:r>
          </a:p>
          <a:p>
            <a:pPr marL="0" indent="0">
              <a:buNone/>
            </a:pPr>
            <a:r>
              <a:rPr lang="en-NO" dirty="0"/>
              <a:t>‘The man sleeps/is sleeping’</a:t>
            </a:r>
          </a:p>
        </p:txBody>
      </p:sp>
      <p:pic>
        <p:nvPicPr>
          <p:cNvPr id="3076" name="Picture 4" descr="Man is sleeping in his bed Royalty Free Vector Image">
            <a:extLst>
              <a:ext uri="{FF2B5EF4-FFF2-40B4-BE49-F238E27FC236}">
                <a16:creationId xmlns:a16="http://schemas.microsoft.com/office/drawing/2014/main" id="{295589C4-348A-5045-9590-2E90C390A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/>
        </p:blipFill>
        <p:spPr bwMode="auto">
          <a:xfrm>
            <a:off x="7815654" y="0"/>
            <a:ext cx="43763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0502744-D23E-1949-BDED-7A332A7AE6CF}"/>
              </a:ext>
            </a:extLst>
          </p:cNvPr>
          <p:cNvSpPr/>
          <p:nvPr/>
        </p:nvSpPr>
        <p:spPr>
          <a:xfrm>
            <a:off x="838200" y="3672114"/>
            <a:ext cx="5896429" cy="2612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3600" dirty="0"/>
              <a:t>S = the sleeper </a:t>
            </a:r>
          </a:p>
          <a:p>
            <a:pPr algn="ctr"/>
            <a:r>
              <a:rPr lang="en-NO" sz="3600" dirty="0"/>
              <a:t>the Subject of an intransitive verb</a:t>
            </a:r>
          </a:p>
        </p:txBody>
      </p:sp>
    </p:spTree>
    <p:extLst>
      <p:ext uri="{BB962C8B-B14F-4D97-AF65-F5344CB8AC3E}">
        <p14:creationId xmlns:p14="http://schemas.microsoft.com/office/powerpoint/2010/main" val="37814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640FFB0-AF5D-F24D-96BC-F76775B31D0E}"/>
              </a:ext>
            </a:extLst>
          </p:cNvPr>
          <p:cNvGrpSpPr/>
          <p:nvPr/>
        </p:nvGrpSpPr>
        <p:grpSpPr>
          <a:xfrm>
            <a:off x="1675116" y="1596632"/>
            <a:ext cx="2970912" cy="3436587"/>
            <a:chOff x="2901716" y="1681093"/>
            <a:chExt cx="2970912" cy="34365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7327F5-7CD9-CD44-BEC5-4A4DE916A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583" b="6153"/>
            <a:stretch/>
          </p:blipFill>
          <p:spPr>
            <a:xfrm>
              <a:off x="2901716" y="1681093"/>
              <a:ext cx="2970912" cy="34365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7F939C-C81C-444A-BA52-FB9F2AFFB616}"/>
                </a:ext>
              </a:extLst>
            </p:cNvPr>
            <p:cNvSpPr txBox="1"/>
            <p:nvPr/>
          </p:nvSpPr>
          <p:spPr>
            <a:xfrm>
              <a:off x="2901716" y="1681094"/>
              <a:ext cx="4814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BF28156-B939-9247-947C-EAEEF402D38C}"/>
              </a:ext>
            </a:extLst>
          </p:cNvPr>
          <p:cNvGrpSpPr/>
          <p:nvPr/>
        </p:nvGrpSpPr>
        <p:grpSpPr>
          <a:xfrm>
            <a:off x="7139810" y="1596631"/>
            <a:ext cx="2944720" cy="3436587"/>
            <a:chOff x="5872627" y="1681094"/>
            <a:chExt cx="2944720" cy="34365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FE01121-286A-924E-9A00-0A32F4E1E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82" r="28753"/>
            <a:stretch/>
          </p:blipFill>
          <p:spPr>
            <a:xfrm>
              <a:off x="5872627" y="1681094"/>
              <a:ext cx="2944720" cy="343658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1AABA3-D0AD-3746-8D89-56481F4170A1}"/>
                </a:ext>
              </a:extLst>
            </p:cNvPr>
            <p:cNvSpPr txBox="1"/>
            <p:nvPr/>
          </p:nvSpPr>
          <p:spPr>
            <a:xfrm>
              <a:off x="5875072" y="1687311"/>
              <a:ext cx="4636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B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202ABBB-673D-E44B-858C-9DA4D1209144}"/>
              </a:ext>
            </a:extLst>
          </p:cNvPr>
          <p:cNvSpPr txBox="1"/>
          <p:nvPr/>
        </p:nvSpPr>
        <p:spPr>
          <a:xfrm>
            <a:off x="3160572" y="439361"/>
            <a:ext cx="5447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4400" dirty="0"/>
              <a:t>Kissing in H</a:t>
            </a:r>
            <a:r>
              <a:rPr lang="en-GB" sz="4400" dirty="0" err="1"/>
              <a:t>i</a:t>
            </a:r>
            <a:r>
              <a:rPr lang="en-NO" sz="4400" dirty="0"/>
              <a:t>gh Valyrian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F55E6-479C-8848-8ED1-599D9973A3E2}"/>
              </a:ext>
            </a:extLst>
          </p:cNvPr>
          <p:cNvSpPr txBox="1"/>
          <p:nvPr/>
        </p:nvSpPr>
        <p:spPr>
          <a:xfrm>
            <a:off x="1371599" y="5188926"/>
            <a:ext cx="4125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i="1" dirty="0"/>
              <a:t>Val-a abr-e vūjitas</a:t>
            </a:r>
          </a:p>
          <a:p>
            <a:r>
              <a:rPr lang="en-NO" dirty="0"/>
              <a:t> [man-NOM.SG woman-ACC.SG kissed]</a:t>
            </a:r>
          </a:p>
          <a:p>
            <a:r>
              <a:rPr lang="en-NO" dirty="0"/>
              <a:t>‘The man kissed the woman.’</a:t>
            </a:r>
          </a:p>
          <a:p>
            <a:endParaRPr lang="en-N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4F0E16-41AA-F747-838E-FAEB24D4E093}"/>
              </a:ext>
            </a:extLst>
          </p:cNvPr>
          <p:cNvSpPr txBox="1"/>
          <p:nvPr/>
        </p:nvSpPr>
        <p:spPr>
          <a:xfrm>
            <a:off x="6912428" y="5192979"/>
            <a:ext cx="4125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i="1" dirty="0"/>
              <a:t>Val-e abr-a vūjitas</a:t>
            </a:r>
          </a:p>
          <a:p>
            <a:r>
              <a:rPr lang="en-NO" dirty="0"/>
              <a:t> [man-ACC.SG woman-NOM.SG kissed]</a:t>
            </a:r>
          </a:p>
          <a:p>
            <a:r>
              <a:rPr lang="en-NO" dirty="0"/>
              <a:t>‘The woman kissed </a:t>
            </a:r>
            <a:r>
              <a:rPr lang="en-NO"/>
              <a:t>the man</a:t>
            </a:r>
            <a:r>
              <a:rPr lang="en-NO" dirty="0"/>
              <a:t>.’</a:t>
            </a:r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652609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640FFB0-AF5D-F24D-96BC-F76775B31D0E}"/>
              </a:ext>
            </a:extLst>
          </p:cNvPr>
          <p:cNvGrpSpPr/>
          <p:nvPr/>
        </p:nvGrpSpPr>
        <p:grpSpPr>
          <a:xfrm>
            <a:off x="1675116" y="1596632"/>
            <a:ext cx="2970912" cy="3436587"/>
            <a:chOff x="2901716" y="1681093"/>
            <a:chExt cx="2970912" cy="34365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7327F5-7CD9-CD44-BEC5-4A4DE916A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583" b="6153"/>
            <a:stretch/>
          </p:blipFill>
          <p:spPr>
            <a:xfrm>
              <a:off x="2901716" y="1681093"/>
              <a:ext cx="2970912" cy="343658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87F939C-C81C-444A-BA52-FB9F2AFFB616}"/>
                </a:ext>
              </a:extLst>
            </p:cNvPr>
            <p:cNvSpPr txBox="1"/>
            <p:nvPr/>
          </p:nvSpPr>
          <p:spPr>
            <a:xfrm>
              <a:off x="2901716" y="1681094"/>
              <a:ext cx="48147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A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BF28156-B939-9247-947C-EAEEF402D38C}"/>
              </a:ext>
            </a:extLst>
          </p:cNvPr>
          <p:cNvGrpSpPr/>
          <p:nvPr/>
        </p:nvGrpSpPr>
        <p:grpSpPr>
          <a:xfrm>
            <a:off x="7139810" y="1596631"/>
            <a:ext cx="2944720" cy="3436587"/>
            <a:chOff x="5872627" y="1681094"/>
            <a:chExt cx="2944720" cy="34365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FE01121-286A-924E-9A00-0A32F4E1E2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82" r="28753"/>
            <a:stretch/>
          </p:blipFill>
          <p:spPr>
            <a:xfrm>
              <a:off x="5872627" y="1681094"/>
              <a:ext cx="2944720" cy="343658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51AABA3-D0AD-3746-8D89-56481F4170A1}"/>
                </a:ext>
              </a:extLst>
            </p:cNvPr>
            <p:cNvSpPr txBox="1"/>
            <p:nvPr/>
          </p:nvSpPr>
          <p:spPr>
            <a:xfrm>
              <a:off x="5875072" y="1687311"/>
              <a:ext cx="46368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/>
                <a:t>B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202ABBB-673D-E44B-858C-9DA4D1209144}"/>
              </a:ext>
            </a:extLst>
          </p:cNvPr>
          <p:cNvSpPr txBox="1"/>
          <p:nvPr/>
        </p:nvSpPr>
        <p:spPr>
          <a:xfrm>
            <a:off x="3160572" y="439361"/>
            <a:ext cx="5447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4400" dirty="0"/>
              <a:t>Kissing in H</a:t>
            </a:r>
            <a:r>
              <a:rPr lang="en-GB" sz="4400" dirty="0" err="1"/>
              <a:t>i</a:t>
            </a:r>
            <a:r>
              <a:rPr lang="en-NO" sz="4400" dirty="0"/>
              <a:t>gh Valyrian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EF55E6-479C-8848-8ED1-599D9973A3E2}"/>
              </a:ext>
            </a:extLst>
          </p:cNvPr>
          <p:cNvSpPr txBox="1"/>
          <p:nvPr/>
        </p:nvSpPr>
        <p:spPr>
          <a:xfrm>
            <a:off x="1371599" y="5188926"/>
            <a:ext cx="4125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i="1" dirty="0"/>
              <a:t>Val-a abr-e vūjitas</a:t>
            </a:r>
          </a:p>
          <a:p>
            <a:r>
              <a:rPr lang="en-NO" dirty="0"/>
              <a:t> [man-NOM.SG woman-ACC.SG kissed]</a:t>
            </a:r>
          </a:p>
          <a:p>
            <a:r>
              <a:rPr lang="en-NO" dirty="0"/>
              <a:t>‘The man kissed the woman.’</a:t>
            </a:r>
          </a:p>
          <a:p>
            <a:endParaRPr lang="en-NO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4F0E16-41AA-F747-838E-FAEB24D4E093}"/>
              </a:ext>
            </a:extLst>
          </p:cNvPr>
          <p:cNvSpPr txBox="1"/>
          <p:nvPr/>
        </p:nvSpPr>
        <p:spPr>
          <a:xfrm>
            <a:off x="6912428" y="5192979"/>
            <a:ext cx="4125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i="1" dirty="0"/>
              <a:t>Val-e abr-a vūjitas</a:t>
            </a:r>
          </a:p>
          <a:p>
            <a:r>
              <a:rPr lang="en-NO" dirty="0"/>
              <a:t> [man-ACC.SG woman-NOM.SG kissed]</a:t>
            </a:r>
          </a:p>
          <a:p>
            <a:r>
              <a:rPr lang="en-NO" dirty="0"/>
              <a:t>‘The woman kissed </a:t>
            </a:r>
            <a:r>
              <a:rPr lang="en-NO"/>
              <a:t>the man</a:t>
            </a:r>
            <a:r>
              <a:rPr lang="en-NO" dirty="0"/>
              <a:t>.’</a:t>
            </a:r>
          </a:p>
          <a:p>
            <a:endParaRPr lang="en-NO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752CCB5-A9D0-D549-B66D-B11590FA1903}"/>
              </a:ext>
            </a:extLst>
          </p:cNvPr>
          <p:cNvSpPr/>
          <p:nvPr/>
        </p:nvSpPr>
        <p:spPr>
          <a:xfrm>
            <a:off x="3689499" y="1436870"/>
            <a:ext cx="4774270" cy="236958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O" sz="2800" i="1" dirty="0">
                <a:solidFill>
                  <a:schemeClr val="tx1"/>
                </a:solidFill>
              </a:rPr>
              <a:t>Kiss</a:t>
            </a:r>
            <a:r>
              <a:rPr lang="en-NO" sz="2800" dirty="0">
                <a:solidFill>
                  <a:schemeClr val="tx1"/>
                </a:solidFill>
              </a:rPr>
              <a:t> is a transitive verb.</a:t>
            </a:r>
          </a:p>
          <a:p>
            <a:pPr algn="ctr"/>
            <a:endParaRPr lang="en-NO" sz="2800" dirty="0">
              <a:solidFill>
                <a:schemeClr val="tx1"/>
              </a:solidFill>
            </a:endParaRPr>
          </a:p>
          <a:p>
            <a:pPr algn="ctr"/>
            <a:r>
              <a:rPr lang="en-NO" sz="2800" dirty="0">
                <a:solidFill>
                  <a:schemeClr val="tx1"/>
                </a:solidFill>
              </a:rPr>
              <a:t>There is a kisser = Nominative</a:t>
            </a:r>
          </a:p>
          <a:p>
            <a:pPr algn="ctr"/>
            <a:endParaRPr lang="en-NO" sz="2800" dirty="0">
              <a:solidFill>
                <a:schemeClr val="tx1"/>
              </a:solidFill>
            </a:endParaRPr>
          </a:p>
          <a:p>
            <a:pPr algn="ctr"/>
            <a:r>
              <a:rPr lang="en-NO" sz="2800" dirty="0">
                <a:solidFill>
                  <a:schemeClr val="tx1"/>
                </a:solidFill>
              </a:rPr>
              <a:t>There is a kissee = Accusative</a:t>
            </a:r>
          </a:p>
        </p:txBody>
      </p:sp>
    </p:spTree>
    <p:extLst>
      <p:ext uri="{BB962C8B-B14F-4D97-AF65-F5344CB8AC3E}">
        <p14:creationId xmlns:p14="http://schemas.microsoft.com/office/powerpoint/2010/main" val="282989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2575</Words>
  <Application>Microsoft Macintosh PowerPoint</Application>
  <PresentationFormat>Widescreen</PresentationFormat>
  <Paragraphs>344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Theme</vt:lpstr>
      <vt:lpstr>Out of this world:  constructing languages for fiction, film, and fun</vt:lpstr>
      <vt:lpstr>Noun Case</vt:lpstr>
      <vt:lpstr>PowerPoint Presentation</vt:lpstr>
      <vt:lpstr>Case marks a variety of relationships</vt:lpstr>
      <vt:lpstr>Sleeping in High Valyrian</vt:lpstr>
      <vt:lpstr>Sleeping in High Valyrian</vt:lpstr>
      <vt:lpstr>Sleeping in High Valyrian</vt:lpstr>
      <vt:lpstr>PowerPoint Presentation</vt:lpstr>
      <vt:lpstr>PowerPoint Presentation</vt:lpstr>
      <vt:lpstr>PowerPoint Presentation</vt:lpstr>
      <vt:lpstr>High Valyrian is a  Nominative – Accusative language</vt:lpstr>
      <vt:lpstr>PowerPoint Presentation</vt:lpstr>
      <vt:lpstr>Questions and Comments?</vt:lpstr>
      <vt:lpstr>Two ways to mark subjects and objects with case</vt:lpstr>
      <vt:lpstr>Sleeping in Hindi</vt:lpstr>
      <vt:lpstr>Seeing in Hindi</vt:lpstr>
      <vt:lpstr>High Valyrian</vt:lpstr>
      <vt:lpstr>Questions and Comments?</vt:lpstr>
      <vt:lpstr>Other things you can do with an Accusative case</vt:lpstr>
      <vt:lpstr>Kir ellenär  läini-  geil- I gave child warrior</vt:lpstr>
      <vt:lpstr>Other things that you can do with a Dative case</vt:lpstr>
      <vt:lpstr>Possession via Genitive case</vt:lpstr>
      <vt:lpstr>Other things you can do with a Genitive case</vt:lpstr>
      <vt:lpstr>Reflexive possession in N Saami: ReflN is replacing NPx</vt:lpstr>
      <vt:lpstr>Instrumental: a case for tools</vt:lpstr>
      <vt:lpstr>Other things you can do with an Instrumental case</vt:lpstr>
      <vt:lpstr>Comitative case: doing things together</vt:lpstr>
      <vt:lpstr>Instrumental and Comitative can be conflated</vt:lpstr>
      <vt:lpstr>Questions and Comments?</vt:lpstr>
      <vt:lpstr>Vocative: a case for calling people</vt:lpstr>
      <vt:lpstr>Local cases, as in Finnish/Kven</vt:lpstr>
      <vt:lpstr>A prolative case  in North Sámi? </vt:lpstr>
      <vt:lpstr>A contaminative case (adjective?) in North Sámi?</vt:lpstr>
      <vt:lpstr>Questions and Comments?</vt:lpstr>
      <vt:lpstr>Exponence: how case meanings are expressed</vt:lpstr>
      <vt:lpstr>PowerPoint Presentation</vt:lpstr>
      <vt:lpstr>Irathient nouns</vt:lpstr>
      <vt:lpstr>Irathient nouns have monosyllabic stems… </vt:lpstr>
      <vt:lpstr>Questions and Comments?</vt:lpstr>
      <vt:lpstr>Things that go with nouns</vt:lpstr>
      <vt:lpstr>Pronouns</vt:lpstr>
      <vt:lpstr>Adjectives: Not all languages have them</vt:lpstr>
      <vt:lpstr>Adjectives</vt:lpstr>
      <vt:lpstr>Comparison across types of Adjectives</vt:lpstr>
      <vt:lpstr>Participial adjectives can detach from verbs</vt:lpstr>
      <vt:lpstr>Numerals</vt:lpstr>
      <vt:lpstr>Questions and Comments?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 of this world:  constructing languages for fiction, film, and fun</dc:title>
  <dc:creator>Laura Alexis Janda</dc:creator>
  <cp:lastModifiedBy>Laura Alexis Janda</cp:lastModifiedBy>
  <cp:revision>1</cp:revision>
  <dcterms:created xsi:type="dcterms:W3CDTF">2022-12-01T20:39:07Z</dcterms:created>
  <dcterms:modified xsi:type="dcterms:W3CDTF">2023-02-08T20:44:53Z</dcterms:modified>
</cp:coreProperties>
</file>